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308" r:id="rId2"/>
    <p:sldId id="335" r:id="rId3"/>
    <p:sldId id="342" r:id="rId4"/>
    <p:sldId id="648" r:id="rId5"/>
    <p:sldId id="349" r:id="rId6"/>
    <p:sldId id="344" r:id="rId7"/>
  </p:sldIdLst>
  <p:sldSz cx="11879263" cy="6840538"/>
  <p:notesSz cx="6797675" cy="9926638"/>
  <p:embeddedFontLst>
    <p:embeddedFont>
      <p:font typeface="Montserrat Medium" panose="00000600000000000000" pitchFamily="2" charset="-52"/>
      <p:regular r:id="rId9"/>
      <p:italic r:id="rId10"/>
    </p:embeddedFont>
    <p:embeddedFont>
      <p:font typeface="Montserrat SemiBold" panose="00000700000000000000" pitchFamily="2" charset="-52"/>
      <p:bold r:id="rId11"/>
      <p:boldItalic r:id="rId12"/>
    </p:embeddedFont>
    <p:embeddedFont>
      <p:font typeface="Neo Sans Cyr Medium" panose="020B0703000000000004" pitchFamily="34" charset="0"/>
      <p:regular r:id="rId13"/>
    </p:embeddedFont>
    <p:embeddedFont>
      <p:font typeface="Neo Sans Pro" panose="020B0804030504040204" pitchFamily="34" charset="0"/>
      <p:bold r:id="rId14"/>
    </p:embeddedFont>
    <p:embeddedFont>
      <p:font typeface="Neo Sans Pro Cyr Medium" panose="020B0604030504040204" pitchFamily="34" charset="0"/>
      <p:regular r:id="rId15"/>
      <p:italic r:id="rId16"/>
    </p:embeddedFont>
    <p:embeddedFont>
      <p:font typeface="Neo Sans Pro Light" panose="020B0304030504040204" pitchFamily="34" charset="0"/>
      <p:regular r:id="rId17"/>
    </p:embeddedFont>
    <p:embeddedFont>
      <p:font typeface="Neo Sans Pro Medium" panose="020B0704030504040204" pitchFamily="34" charset="0"/>
      <p:regular r:id="rId18"/>
    </p:embeddedFont>
  </p:embeddedFontLst>
  <p:defaultTextStyle>
    <a:defPPr>
      <a:defRPr lang="ru-RU"/>
    </a:defPPr>
    <a:lvl1pPr marL="0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1pPr>
    <a:lvl2pPr marL="449199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2pPr>
    <a:lvl3pPr marL="898399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3pPr>
    <a:lvl4pPr marL="1347597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4pPr>
    <a:lvl5pPr marL="1796796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5pPr>
    <a:lvl6pPr marL="2245996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6pPr>
    <a:lvl7pPr marL="2695195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7pPr>
    <a:lvl8pPr marL="3144395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8pPr>
    <a:lvl9pPr marL="3593593" algn="l" defTabSz="898399" rtl="0" eaLnBrk="1" latinLnBrk="0" hangingPunct="1">
      <a:defRPr sz="17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173" userDrawn="1">
          <p15:clr>
            <a:srgbClr val="A4A3A4"/>
          </p15:clr>
        </p15:guide>
        <p15:guide id="4" pos="7416" userDrawn="1">
          <p15:clr>
            <a:srgbClr val="A4A3A4"/>
          </p15:clr>
        </p15:guide>
        <p15:guide id="5" pos="7438" userDrawn="1">
          <p15:clr>
            <a:srgbClr val="A4A3A4"/>
          </p15:clr>
        </p15:guide>
        <p15:guide id="9" orient="horz" pos="4241" userDrawn="1">
          <p15:clr>
            <a:srgbClr val="A4A3A4"/>
          </p15:clr>
        </p15:guide>
        <p15:guide id="11" orient="horz" pos="4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080808"/>
    <a:srgbClr val="111111"/>
    <a:srgbClr val="1C1C1C"/>
    <a:srgbClr val="000000"/>
    <a:srgbClr val="262626"/>
    <a:srgbClr val="D81D03"/>
    <a:srgbClr val="767171"/>
    <a:srgbClr val="AFABAB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5332" autoAdjust="0"/>
  </p:normalViewPr>
  <p:slideViewPr>
    <p:cSldViewPr snapToGrid="0">
      <p:cViewPr>
        <p:scale>
          <a:sx n="100" d="100"/>
          <a:sy n="100" d="100"/>
        </p:scale>
        <p:origin x="1314" y="210"/>
      </p:cViewPr>
      <p:guideLst>
        <p:guide orient="horz" pos="4173"/>
        <p:guide pos="7416"/>
        <p:guide pos="7438"/>
        <p:guide orient="horz" pos="4241"/>
        <p:guide orient="horz" pos="41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5AC5-7186-478A-9C12-8EF89692BF5E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241425"/>
            <a:ext cx="58166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6BC5A-5D6C-4983-A00C-8D9DB16A1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2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1pPr>
    <a:lvl2pPr marL="449199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2pPr>
    <a:lvl3pPr marL="898399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3pPr>
    <a:lvl4pPr marL="1347597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4pPr>
    <a:lvl5pPr marL="1796796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5pPr>
    <a:lvl6pPr marL="2245996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6pPr>
    <a:lvl7pPr marL="2695195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7pPr>
    <a:lvl8pPr marL="3144395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8pPr>
    <a:lvl9pPr marL="3593593" algn="l" defTabSz="898399" rtl="0" eaLnBrk="1" latinLnBrk="0" hangingPunct="1">
      <a:defRPr sz="11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8" y="1241425"/>
            <a:ext cx="58166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6BC5A-5D6C-4983-A00C-8D9DB16A1B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6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8" y="1241425"/>
            <a:ext cx="58166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6BC5A-5D6C-4983-A00C-8D9DB16A1B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19505"/>
            <a:ext cx="8909447" cy="2381521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592866"/>
            <a:ext cx="8909447" cy="1651546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0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64195"/>
            <a:ext cx="2561466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64195"/>
            <a:ext cx="7535907" cy="5797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37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05385"/>
            <a:ext cx="10245864" cy="2845473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577778"/>
            <a:ext cx="10245864" cy="149636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2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20976"/>
            <a:ext cx="5048687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20976"/>
            <a:ext cx="5048687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64196"/>
            <a:ext cx="10245864" cy="1322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676882"/>
            <a:ext cx="5025485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498697"/>
            <a:ext cx="5025485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676882"/>
            <a:ext cx="5050234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498697"/>
            <a:ext cx="5050234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9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5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984911"/>
            <a:ext cx="6013877" cy="4861216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984911"/>
            <a:ext cx="6013877" cy="4861216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2BB3-F7E6-4E21-B993-05234ED05F19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340166"/>
            <a:ext cx="4009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DC57-2C57-45A1-ABB3-ACE5E941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7692" y="1576023"/>
            <a:ext cx="5694227" cy="2083410"/>
          </a:xfrm>
          <a:prstGeom prst="rect">
            <a:avLst/>
          </a:prstGeom>
          <a:noFill/>
        </p:spPr>
        <p:txBody>
          <a:bodyPr wrap="square" lIns="86506" tIns="43253" rIns="86506" bIns="43253" rtlCol="0">
            <a:spAutoFit/>
          </a:bodyPr>
          <a:lstStyle/>
          <a:p>
            <a:pPr algn="r"/>
            <a:r>
              <a:rPr lang="ru-RU" sz="5120" b="1" dirty="0">
                <a:solidFill>
                  <a:schemeClr val="bg1"/>
                </a:solidFill>
                <a:latin typeface="Neo Sans Cyr Medium" panose="020B0703000000000004" pitchFamily="34" charset="0"/>
                <a:cs typeface="Arial" panose="020B0604020202020204" pitchFamily="34" charset="0"/>
              </a:rPr>
              <a:t>ДЮБЕЛЬ</a:t>
            </a:r>
            <a:endParaRPr lang="en-US" sz="5120" b="1" dirty="0">
              <a:solidFill>
                <a:schemeClr val="bg1"/>
              </a:solidFill>
              <a:latin typeface="Neo Sans Cyr Medium" panose="020B07030000000000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731" b="1" dirty="0">
                <a:solidFill>
                  <a:schemeClr val="bg1"/>
                </a:solidFill>
                <a:latin typeface="Neo Sans Cyr Medium" panose="020B0703000000000004" pitchFamily="34" charset="0"/>
                <a:cs typeface="Arial" panose="020B0604020202020204" pitchFamily="34" charset="0"/>
              </a:rPr>
              <a:t>для теплоизоляции </a:t>
            </a:r>
          </a:p>
          <a:p>
            <a:pPr algn="r"/>
            <a:r>
              <a:rPr lang="en-US" sz="5120" b="1" dirty="0">
                <a:solidFill>
                  <a:schemeClr val="bg1"/>
                </a:solidFill>
                <a:latin typeface="Neo Sans Cyr Medium" panose="020B0703000000000004" pitchFamily="34" charset="0"/>
                <a:cs typeface="Arial" panose="020B0604020202020204" pitchFamily="34" charset="0"/>
              </a:rPr>
              <a:t>IZL-T ONE 10</a:t>
            </a:r>
            <a:endParaRPr lang="ru-RU" sz="5120" b="1" dirty="0">
              <a:solidFill>
                <a:schemeClr val="bg1"/>
              </a:solidFill>
              <a:latin typeface="Neo Sans Cyr Medium" panose="020B07030000000000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ТК_группа компаний_красным и бел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339" y="327440"/>
            <a:ext cx="3680685" cy="698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85" y="5837238"/>
            <a:ext cx="3609941" cy="4877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50372" y="4103868"/>
            <a:ext cx="4513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spc="-63" dirty="0">
                <a:solidFill>
                  <a:srgbClr val="DD1E03"/>
                </a:solidFill>
                <a:latin typeface="Neo Sans Pro Medium" panose="020B0704030504040204" pitchFamily="34" charset="0"/>
              </a:rPr>
              <a:t>НОВОЕ ПОКОЛЕНИЕ</a:t>
            </a:r>
          </a:p>
          <a:p>
            <a:pPr algn="r"/>
            <a:r>
              <a:rPr lang="ru-RU" sz="2400" spc="-63" dirty="0">
                <a:solidFill>
                  <a:srgbClr val="DD1E03"/>
                </a:solidFill>
                <a:latin typeface="Neo Sans Pro Medium" panose="020B0704030504040204" pitchFamily="34" charset="0"/>
              </a:rPr>
              <a:t>ИННОВАЦИОННЫХ РЕШЕНИЙ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42008" y="3856012"/>
            <a:ext cx="5139911" cy="0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44" y="4135575"/>
            <a:ext cx="664882" cy="664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810076-2246-E5A5-EDDF-6D8A45E3B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5" y="644070"/>
            <a:ext cx="6333804" cy="6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/>
          <p:cNvSpPr txBox="1"/>
          <p:nvPr/>
        </p:nvSpPr>
        <p:spPr>
          <a:xfrm>
            <a:off x="1037131" y="1846103"/>
            <a:ext cx="2315342" cy="1672569"/>
          </a:xfrm>
          <a:prstGeom prst="rect">
            <a:avLst/>
          </a:prstGeom>
        </p:spPr>
        <p:txBody>
          <a:bodyPr vert="horz" wrap="square" lIns="0" tIns="15172" rIns="0" bIns="0" rtlCol="0">
            <a:spAutoFit/>
          </a:bodyPr>
          <a:lstStyle/>
          <a:p>
            <a:pPr marL="12374" marR="73004" algn="r">
              <a:spcBef>
                <a:spcPts val="44"/>
              </a:spcBef>
            </a:pPr>
            <a:r>
              <a:rPr lang="ru-RU" sz="2000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30 мм</a:t>
            </a:r>
          </a:p>
          <a:p>
            <a:pPr marL="12374" marR="73004" algn="r">
              <a:spcBef>
                <a:spcPts val="44"/>
              </a:spcBef>
            </a:pPr>
            <a:r>
              <a:rPr lang="ru-RU"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УВЕЛИЧЕННАЯ ТЕРМОГОЛОВА </a:t>
            </a:r>
            <a:br>
              <a:rPr lang="ru-RU"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</a:br>
            <a:r>
              <a:rPr lang="ru-RU" sz="1169" spc="-5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уменьшает мостики холода, предотвращая теплопотери </a:t>
            </a:r>
            <a:endParaRPr lang="en-US" sz="1169" spc="-5" dirty="0">
              <a:solidFill>
                <a:schemeClr val="bg1"/>
              </a:solidFill>
              <a:latin typeface="Neo Sans Pro Light" panose="020B0304030504040204" pitchFamily="34" charset="0"/>
              <a:cs typeface="Arial" panose="020B0604020202020204" pitchFamily="34" charset="0"/>
            </a:endParaRPr>
          </a:p>
          <a:p>
            <a:pPr marL="12374" marR="73004" algn="r">
              <a:spcBef>
                <a:spcPts val="44"/>
              </a:spcBef>
            </a:pPr>
            <a:r>
              <a:rPr lang="ru-RU" sz="1169" spc="-5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в местах крепления утеплителя </a:t>
            </a:r>
          </a:p>
          <a:p>
            <a:pPr marL="12374" marR="73004" algn="r">
              <a:spcBef>
                <a:spcPts val="44"/>
              </a:spcBef>
            </a:pPr>
            <a:br>
              <a:rPr lang="ru-RU" sz="1364" b="1" spc="15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</a:br>
            <a:endParaRPr sz="1169" spc="-5" dirty="0">
              <a:solidFill>
                <a:schemeClr val="bg1"/>
              </a:solidFill>
              <a:latin typeface="Neo Sans Pro Light" panose="020B03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"/>
          <p:cNvSpPr txBox="1"/>
          <p:nvPr/>
        </p:nvSpPr>
        <p:spPr>
          <a:xfrm>
            <a:off x="7688" y="3902527"/>
            <a:ext cx="3303027" cy="1216843"/>
          </a:xfrm>
          <a:prstGeom prst="rect">
            <a:avLst/>
          </a:prstGeom>
        </p:spPr>
        <p:txBody>
          <a:bodyPr vert="horz" wrap="square" lIns="0" tIns="14450" rIns="0" bIns="0" rtlCol="0">
            <a:spAutoFit/>
          </a:bodyPr>
          <a:lstStyle/>
          <a:p>
            <a:pPr marL="14449" marR="5780" algn="r">
              <a:lnSpc>
                <a:spcPct val="101099"/>
              </a:lnSpc>
              <a:spcBef>
                <a:spcPts val="114"/>
              </a:spcBef>
            </a:pPr>
            <a:r>
              <a:rPr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4-</a:t>
            </a:r>
            <a:r>
              <a:rPr lang="ru-RU"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Х</a:t>
            </a:r>
            <a:r>
              <a:rPr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lang="ru-RU"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СЕГМЕНТНАЯ </a:t>
            </a:r>
            <a:br>
              <a:rPr lang="ru-RU"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</a:br>
            <a:r>
              <a:rPr lang="ru-RU" sz="1364" b="1" spc="29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РАСПОРНАЯ ЗОНА </a:t>
            </a:r>
          </a:p>
          <a:p>
            <a:pPr marL="14449" marR="5780" algn="r">
              <a:lnSpc>
                <a:spcPct val="101099"/>
              </a:lnSpc>
              <a:spcBef>
                <a:spcPts val="114"/>
              </a:spcBef>
            </a:pPr>
            <a:r>
              <a:rPr lang="ru-RU" sz="1169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Гарантирует с</a:t>
            </a:r>
            <a:r>
              <a:rPr sz="1169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табильно</a:t>
            </a:r>
            <a:r>
              <a:rPr sz="1169" spc="-6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1169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высокие</a:t>
            </a:r>
            <a:r>
              <a:rPr sz="1169" spc="46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1169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нагрузки</a:t>
            </a:r>
            <a:r>
              <a:rPr sz="1169" spc="28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endParaRPr lang="en-US" sz="1169" spc="28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  <a:p>
            <a:pPr marL="14449" marR="5780" algn="r">
              <a:lnSpc>
                <a:spcPct val="101099"/>
              </a:lnSpc>
              <a:spcBef>
                <a:spcPts val="114"/>
              </a:spcBef>
            </a:pPr>
            <a:r>
              <a:rPr sz="1169" spc="-57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в</a:t>
            </a:r>
            <a:r>
              <a:rPr sz="1169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различных</a:t>
            </a:r>
            <a:r>
              <a:rPr sz="1169" spc="6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1169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базовых</a:t>
            </a:r>
            <a:r>
              <a:rPr sz="1169" spc="34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1169" spc="-12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материалах</a:t>
            </a:r>
            <a:r>
              <a:rPr sz="1169" spc="-12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,</a:t>
            </a:r>
            <a:r>
              <a:rPr lang="ru-RU" sz="1169" spc="-12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1169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не</a:t>
            </a:r>
            <a:r>
              <a:rPr lang="ru-RU" sz="1169" spc="6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з</a:t>
            </a:r>
            <a:r>
              <a:rPr sz="1169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ависимо</a:t>
            </a:r>
            <a:r>
              <a:rPr sz="1169" spc="28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endParaRPr lang="ru-RU" sz="1169" spc="28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  <a:p>
            <a:pPr marL="14449" marR="5780" algn="r">
              <a:lnSpc>
                <a:spcPct val="101099"/>
              </a:lnSpc>
              <a:spcBef>
                <a:spcPts val="114"/>
              </a:spcBef>
            </a:pPr>
            <a:r>
              <a:rPr lang="ru-RU" sz="1169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от</a:t>
            </a:r>
            <a:r>
              <a:rPr lang="ru-RU" sz="1169" spc="18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lang="ru-RU" sz="1169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качества</a:t>
            </a:r>
            <a:r>
              <a:rPr lang="ru-RU" sz="1169" spc="12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lang="ru-RU" sz="1169" spc="-57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и</a:t>
            </a:r>
            <a:r>
              <a:rPr lang="ru-RU" sz="1169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геометрии</a:t>
            </a:r>
            <a:r>
              <a:rPr lang="ru-RU" sz="1169" spc="12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lang="ru-RU" sz="1169" spc="-12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отверстия</a:t>
            </a:r>
          </a:p>
          <a:p>
            <a:pPr marL="14449" marR="5780" algn="r">
              <a:lnSpc>
                <a:spcPct val="101099"/>
              </a:lnSpc>
              <a:spcBef>
                <a:spcPts val="114"/>
              </a:spcBef>
            </a:pPr>
            <a:r>
              <a:rPr lang="ru-RU" sz="1169" spc="-12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даже при бурении ударным методом</a:t>
            </a:r>
            <a:endParaRPr lang="ru-RU" sz="1169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B3F222E3-73AB-4D72-8F98-6DA9E6E57FE7}"/>
              </a:ext>
            </a:extLst>
          </p:cNvPr>
          <p:cNvSpPr txBox="1"/>
          <p:nvPr/>
        </p:nvSpPr>
        <p:spPr>
          <a:xfrm>
            <a:off x="7983997" y="1491214"/>
            <a:ext cx="2965923" cy="787815"/>
          </a:xfrm>
          <a:prstGeom prst="rect">
            <a:avLst/>
          </a:prstGeom>
        </p:spPr>
        <p:txBody>
          <a:bodyPr vert="horz" wrap="square" lIns="0" tIns="12993" rIns="0" bIns="0" rtlCol="0">
            <a:spAutoFit/>
          </a:bodyPr>
          <a:lstStyle/>
          <a:p>
            <a:pPr marL="12374">
              <a:lnSpc>
                <a:spcPts val="1637"/>
              </a:lnSpc>
              <a:spcBef>
                <a:spcPts val="102"/>
              </a:spcBef>
            </a:pPr>
            <a:r>
              <a:rPr lang="ru-RU" sz="1364" b="1" spc="24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УНИКАЛЬНОЕ </a:t>
            </a:r>
            <a:r>
              <a:rPr sz="1364" b="1" spc="24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ЗАМКОВОЕ</a:t>
            </a:r>
            <a:r>
              <a:rPr sz="1364" b="1" spc="-97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sz="1364" b="1" spc="15" dirty="0">
                <a:solidFill>
                  <a:srgbClr val="DA291C"/>
                </a:solidFill>
                <a:latin typeface="Neo Sans Pro" panose="020B0804030504040204" pitchFamily="34" charset="0"/>
                <a:cs typeface="Trebuchet MS"/>
              </a:rPr>
              <a:t>СОЕДИНЕНИЕ</a:t>
            </a:r>
            <a:endParaRPr sz="1364" b="1" dirty="0">
              <a:latin typeface="Neo Sans Pro" panose="020B0804030504040204" pitchFamily="34" charset="0"/>
              <a:cs typeface="Trebuchet MS"/>
            </a:endParaRPr>
          </a:p>
          <a:p>
            <a:pPr marL="12374" marR="73004">
              <a:lnSpc>
                <a:spcPts val="1403"/>
              </a:lnSpc>
              <a:spcBef>
                <a:spcPts val="44"/>
              </a:spcBef>
            </a:pPr>
            <a:r>
              <a:rPr lang="ru-RU" sz="1169" spc="-10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Обеспечивает </a:t>
            </a:r>
            <a:r>
              <a:rPr sz="1169" spc="-29" dirty="0" err="1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максимально</a:t>
            </a:r>
            <a:r>
              <a:rPr sz="1169" spc="-39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r>
              <a:rPr sz="1169" spc="-5" dirty="0" err="1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плотное</a:t>
            </a:r>
            <a:r>
              <a:rPr sz="1169" spc="-63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br>
              <a:rPr lang="ru-RU" sz="1169" spc="-63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</a:br>
            <a:r>
              <a:rPr sz="1169" spc="-5" dirty="0" err="1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прилегание</a:t>
            </a:r>
            <a:r>
              <a:rPr sz="1169" spc="-5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r>
              <a:rPr sz="1169" spc="-297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r>
              <a:rPr sz="1169" spc="-15" dirty="0" err="1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термоголовки</a:t>
            </a:r>
            <a:r>
              <a:rPr sz="1169" spc="-58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r>
              <a:rPr lang="ru-RU" sz="1169" spc="-58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к </a:t>
            </a:r>
            <a:r>
              <a:rPr sz="1169" spc="-24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r>
              <a:rPr sz="1169" spc="-15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шляпке</a:t>
            </a:r>
            <a:r>
              <a:rPr sz="1169" spc="-24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 </a:t>
            </a:r>
            <a:r>
              <a:rPr sz="1169" spc="-10" dirty="0">
                <a:solidFill>
                  <a:schemeClr val="bg1"/>
                </a:solidFill>
                <a:latin typeface="Neo Sans Pro Light" panose="020B0304030504040204" pitchFamily="34" charset="0"/>
                <a:cs typeface="Arial" panose="020B0604020202020204" pitchFamily="34" charset="0"/>
              </a:rPr>
              <a:t>дюбеля</a:t>
            </a:r>
            <a:endParaRPr sz="1169" dirty="0">
              <a:solidFill>
                <a:schemeClr val="bg1"/>
              </a:solidFill>
              <a:latin typeface="Neo Sans Pro Light" panose="020B03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2"/>
          <p:cNvSpPr txBox="1">
            <a:spLocks noGrp="1"/>
          </p:cNvSpPr>
          <p:nvPr>
            <p:ph type="title"/>
          </p:nvPr>
        </p:nvSpPr>
        <p:spPr>
          <a:xfrm>
            <a:off x="492060" y="190549"/>
            <a:ext cx="6153181" cy="552282"/>
          </a:xfrm>
          <a:prstGeom prst="rect">
            <a:avLst/>
          </a:prstGeom>
        </p:spPr>
        <p:txBody>
          <a:bodyPr vert="horz" wrap="square" lIns="0" tIns="12374" rIns="0" bIns="0" rtlCol="0" anchor="ctr">
            <a:spAutoFit/>
          </a:bodyPr>
          <a:lstStyle/>
          <a:p>
            <a:r>
              <a:rPr sz="1949" b="1" spc="73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ИННОВАЦИОННЫЕ</a:t>
            </a:r>
            <a:r>
              <a:rPr sz="1949" b="1" spc="-127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sz="1949" b="1" spc="68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РЕШЕНИЯ</a:t>
            </a:r>
            <a:r>
              <a:rPr lang="ru-RU" sz="1949" b="1" spc="-97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 ДЛЯ ПУСТОТЕЛЫХ МАТЕРИАЛОВ И ЛЕГКИХ БЕТОНОВ </a:t>
            </a:r>
            <a:r>
              <a:rPr lang="en-US" sz="1949" b="1" spc="-19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IZL-T</a:t>
            </a:r>
            <a:r>
              <a:rPr lang="en-US" sz="1949" b="1" spc="-102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lang="en-US" sz="1949" b="1" spc="24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ONE 10</a:t>
            </a:r>
            <a:endParaRPr lang="ru-RU" sz="1949" b="1" dirty="0">
              <a:solidFill>
                <a:schemeClr val="bg1"/>
              </a:solidFill>
              <a:latin typeface="Neo Sans Pro" panose="020B05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id="{E22418F3-FF2A-EDF2-7513-615DE55AE24C}"/>
              </a:ext>
            </a:extLst>
          </p:cNvPr>
          <p:cNvSpPr/>
          <p:nvPr/>
        </p:nvSpPr>
        <p:spPr>
          <a:xfrm>
            <a:off x="0" y="224723"/>
            <a:ext cx="405874" cy="276564"/>
          </a:xfrm>
          <a:custGeom>
            <a:avLst/>
            <a:gdLst/>
            <a:ahLst/>
            <a:cxnLst/>
            <a:rect l="l" t="t" r="r" b="b"/>
            <a:pathLst>
              <a:path w="416559" h="283845">
                <a:moveTo>
                  <a:pt x="416052" y="0"/>
                </a:moveTo>
                <a:lnTo>
                  <a:pt x="0" y="0"/>
                </a:lnTo>
                <a:lnTo>
                  <a:pt x="0" y="283464"/>
                </a:lnTo>
                <a:lnTo>
                  <a:pt x="416052" y="283464"/>
                </a:lnTo>
                <a:lnTo>
                  <a:pt x="416052" y="0"/>
                </a:lnTo>
                <a:close/>
              </a:path>
            </a:pathLst>
          </a:custGeom>
          <a:solidFill>
            <a:srgbClr val="DA291C"/>
          </a:solidFill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590CE3CF-B867-4F73-88DC-23D5F9A40E8E}"/>
              </a:ext>
            </a:extLst>
          </p:cNvPr>
          <p:cNvSpPr txBox="1"/>
          <p:nvPr/>
        </p:nvSpPr>
        <p:spPr>
          <a:xfrm>
            <a:off x="6899181" y="5122127"/>
            <a:ext cx="2780490" cy="312377"/>
          </a:xfrm>
          <a:prstGeom prst="rect">
            <a:avLst/>
          </a:prstGeom>
        </p:spPr>
        <p:txBody>
          <a:bodyPr vert="horz" wrap="square" lIns="0" tIns="12374" rIns="0" bIns="0" rtlCol="0">
            <a:spAutoFit/>
          </a:bodyPr>
          <a:lstStyle/>
          <a:p>
            <a:pPr marL="12374">
              <a:spcBef>
                <a:spcPts val="97"/>
              </a:spcBef>
            </a:pPr>
            <a:r>
              <a:rPr sz="1949" b="1" spc="-39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Г</a:t>
            </a:r>
            <a:r>
              <a:rPr sz="1949" b="1" spc="-58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О</a:t>
            </a:r>
            <a:r>
              <a:rPr sz="1949" b="1" spc="-44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С</a:t>
            </a:r>
            <a:r>
              <a:rPr sz="1949" b="1" spc="-122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Т</a:t>
            </a:r>
            <a:r>
              <a:rPr sz="1949" b="1" spc="-97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sz="1949" b="1" spc="122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Р</a:t>
            </a:r>
            <a:r>
              <a:rPr sz="1949" b="1" spc="-73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sz="1949" b="1" spc="117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58359</a:t>
            </a:r>
            <a:r>
              <a:rPr sz="1949" b="1" spc="-136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-</a:t>
            </a:r>
            <a:r>
              <a:rPr sz="1949" b="1" spc="107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2</a:t>
            </a:r>
            <a:r>
              <a:rPr sz="1949" b="1" spc="117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019</a:t>
            </a:r>
            <a:endParaRPr sz="1949" dirty="0">
              <a:latin typeface="Neo Sans Pro" panose="020B0804030504040204" pitchFamily="34" charset="0"/>
              <a:cs typeface="Trebuchet MS"/>
            </a:endParaRP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3E203199-E215-4A50-A5A8-47E96D549E71}"/>
              </a:ext>
            </a:extLst>
          </p:cNvPr>
          <p:cNvSpPr txBox="1"/>
          <p:nvPr/>
        </p:nvSpPr>
        <p:spPr>
          <a:xfrm>
            <a:off x="6899181" y="6026841"/>
            <a:ext cx="2917254" cy="372353"/>
          </a:xfrm>
          <a:prstGeom prst="rect">
            <a:avLst/>
          </a:prstGeom>
        </p:spPr>
        <p:txBody>
          <a:bodyPr vert="horz" wrap="square" lIns="0" tIns="12374" rIns="0" bIns="0" rtlCol="0">
            <a:spAutoFit/>
          </a:bodyPr>
          <a:lstStyle/>
          <a:p>
            <a:pPr marL="12374">
              <a:spcBef>
                <a:spcPts val="1145"/>
              </a:spcBef>
            </a:pPr>
            <a:r>
              <a:rPr lang="ru-RU" sz="1169" spc="-10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* допуск</a:t>
            </a:r>
            <a:r>
              <a:rPr lang="ru-RU" sz="1169" spc="-49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69" spc="-5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к</a:t>
            </a:r>
            <a:r>
              <a:rPr lang="ru-RU" sz="1169" spc="-29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69" spc="10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строительству</a:t>
            </a:r>
            <a:r>
              <a:rPr lang="ru-RU" sz="1169" spc="-49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69" spc="-15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небоскребов</a:t>
            </a:r>
            <a:r>
              <a:rPr lang="ru-RU" sz="1169" spc="-63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169" spc="-63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</a:br>
            <a:r>
              <a:rPr lang="ru-RU" sz="1169" spc="19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1169" spc="-292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69" spc="10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уникальных</a:t>
            </a:r>
            <a:r>
              <a:rPr lang="ru-RU" sz="1169" spc="-34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69" spc="-5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зданий</a:t>
            </a:r>
            <a:endParaRPr lang="ru-RU" sz="1169" dirty="0">
              <a:latin typeface="Neo Sans Pro Cyr Medium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34C127-4D04-4F51-B922-85C3C36F687B}"/>
              </a:ext>
            </a:extLst>
          </p:cNvPr>
          <p:cNvSpPr txBox="1"/>
          <p:nvPr/>
        </p:nvSpPr>
        <p:spPr>
          <a:xfrm>
            <a:off x="6805590" y="4779593"/>
            <a:ext cx="5938269" cy="35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74">
              <a:spcBef>
                <a:spcPts val="10"/>
              </a:spcBef>
            </a:pPr>
            <a:r>
              <a:rPr lang="ru-RU" sz="1754" spc="-15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Наличие</a:t>
            </a:r>
            <a:r>
              <a:rPr lang="ru-RU" sz="1754" spc="-58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754" spc="-5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сертификата</a:t>
            </a:r>
            <a:r>
              <a:rPr lang="ru-RU" sz="1754" spc="-39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754" dirty="0">
                <a:solidFill>
                  <a:srgbClr val="FFFFFF"/>
                </a:solidFill>
                <a:latin typeface="Neo Sans Pro Cyr Medium" panose="020B0604030504040204" pitchFamily="34" charset="0"/>
                <a:cs typeface="Arial" panose="020B0604020202020204" pitchFamily="34" charset="0"/>
              </a:rPr>
              <a:t>соответствия</a:t>
            </a:r>
            <a:endParaRPr lang="ru-RU" sz="1754" dirty="0">
              <a:latin typeface="Neo Sans Pro Cyr Medium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027A3675-EA21-4E39-B77D-6E093CA63CD2}"/>
              </a:ext>
            </a:extLst>
          </p:cNvPr>
          <p:cNvSpPr/>
          <p:nvPr/>
        </p:nvSpPr>
        <p:spPr>
          <a:xfrm>
            <a:off x="6913950" y="5518524"/>
            <a:ext cx="1520498" cy="430918"/>
          </a:xfrm>
          <a:custGeom>
            <a:avLst/>
            <a:gdLst/>
            <a:ahLst/>
            <a:cxnLst/>
            <a:rect l="l" t="t" r="r" b="b"/>
            <a:pathLst>
              <a:path w="1391920" h="405764">
                <a:moveTo>
                  <a:pt x="1323848" y="0"/>
                </a:moveTo>
                <a:lnTo>
                  <a:pt x="67563" y="0"/>
                </a:lnTo>
                <a:lnTo>
                  <a:pt x="41255" y="5306"/>
                </a:lnTo>
                <a:lnTo>
                  <a:pt x="19780" y="19780"/>
                </a:lnTo>
                <a:lnTo>
                  <a:pt x="5306" y="41255"/>
                </a:lnTo>
                <a:lnTo>
                  <a:pt x="0" y="67563"/>
                </a:lnTo>
                <a:lnTo>
                  <a:pt x="0" y="337820"/>
                </a:lnTo>
                <a:lnTo>
                  <a:pt x="5306" y="364128"/>
                </a:lnTo>
                <a:lnTo>
                  <a:pt x="19780" y="385603"/>
                </a:lnTo>
                <a:lnTo>
                  <a:pt x="41255" y="400077"/>
                </a:lnTo>
                <a:lnTo>
                  <a:pt x="67563" y="405384"/>
                </a:lnTo>
                <a:lnTo>
                  <a:pt x="1323848" y="405384"/>
                </a:lnTo>
                <a:lnTo>
                  <a:pt x="1350156" y="400077"/>
                </a:lnTo>
                <a:lnTo>
                  <a:pt x="1371631" y="385603"/>
                </a:lnTo>
                <a:lnTo>
                  <a:pt x="1386105" y="364128"/>
                </a:lnTo>
                <a:lnTo>
                  <a:pt x="1391411" y="337820"/>
                </a:lnTo>
                <a:lnTo>
                  <a:pt x="1391411" y="67563"/>
                </a:lnTo>
                <a:lnTo>
                  <a:pt x="1386105" y="41255"/>
                </a:lnTo>
                <a:lnTo>
                  <a:pt x="1371631" y="19780"/>
                </a:lnTo>
                <a:lnTo>
                  <a:pt x="1350156" y="5306"/>
                </a:lnTo>
                <a:lnTo>
                  <a:pt x="1323848" y="0"/>
                </a:lnTo>
                <a:close/>
              </a:path>
            </a:pathLst>
          </a:custGeom>
          <a:solidFill>
            <a:srgbClr val="DA291C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ru-RU" sz="1754" b="1" dirty="0">
                <a:solidFill>
                  <a:srgbClr val="FFFFFF"/>
                </a:solidFill>
                <a:latin typeface="Neo Sans Pro" panose="020B0804030504040204" pitchFamily="34" charset="0"/>
                <a:cs typeface="Trebuchet MS"/>
              </a:rPr>
              <a:t>КЛАСС СК- 0*</a:t>
            </a:r>
            <a:endParaRPr lang="ru-RU" sz="1754" b="1" dirty="0">
              <a:latin typeface="Neo Sans Pro" panose="020B0804030504040204" pitchFamily="34" charset="0"/>
              <a:cs typeface="Trebuchet MS"/>
            </a:endParaRPr>
          </a:p>
          <a:p>
            <a:pPr algn="ctr">
              <a:lnSpc>
                <a:spcPct val="150000"/>
              </a:lnSpc>
            </a:pPr>
            <a:endParaRPr lang="ru-RU" sz="1726" dirty="0">
              <a:latin typeface="Neo Sans Pro" panose="020B0804030504040204" pitchFamily="34" charset="0"/>
              <a:cs typeface="Trebuchet MS"/>
            </a:endParaRPr>
          </a:p>
        </p:txBody>
      </p:sp>
      <p:pic>
        <p:nvPicPr>
          <p:cNvPr id="34" name="object 28">
            <a:extLst>
              <a:ext uri="{FF2B5EF4-FFF2-40B4-BE49-F238E27FC236}">
                <a16:creationId xmlns:a16="http://schemas.microsoft.com/office/drawing/2014/main" id="{C0A756D4-FC6A-5A3E-03FD-E592B21E667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8152" y="212844"/>
            <a:ext cx="3204430" cy="40983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C989AF4-AC98-461F-065F-F808AD3FBBE5}"/>
              </a:ext>
            </a:extLst>
          </p:cNvPr>
          <p:cNvGrpSpPr/>
          <p:nvPr/>
        </p:nvGrpSpPr>
        <p:grpSpPr>
          <a:xfrm>
            <a:off x="3376392" y="1426416"/>
            <a:ext cx="952197" cy="950341"/>
            <a:chOff x="3465280" y="1382656"/>
            <a:chExt cx="977265" cy="975360"/>
          </a:xfrm>
        </p:grpSpPr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55B60627-22FA-37ED-D71F-83C1E3BA91DD}"/>
                </a:ext>
              </a:extLst>
            </p:cNvPr>
            <p:cNvSpPr/>
            <p:nvPr/>
          </p:nvSpPr>
          <p:spPr>
            <a:xfrm>
              <a:off x="3465280" y="1382656"/>
              <a:ext cx="977265" cy="975360"/>
            </a:xfrm>
            <a:custGeom>
              <a:avLst/>
              <a:gdLst/>
              <a:ahLst/>
              <a:cxnLst/>
              <a:rect l="l" t="t" r="r" b="b"/>
              <a:pathLst>
                <a:path w="977264" h="975360">
                  <a:moveTo>
                    <a:pt x="0" y="975360"/>
                  </a:moveTo>
                  <a:lnTo>
                    <a:pt x="976884" y="975360"/>
                  </a:lnTo>
                  <a:lnTo>
                    <a:pt x="976884" y="0"/>
                  </a:lnTo>
                  <a:lnTo>
                    <a:pt x="0" y="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 sz="1726" dirty="0">
                <a:latin typeface="Montserrat Medium" panose="00000600000000000000" pitchFamily="2" charset="-52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1847" y="1430040"/>
              <a:ext cx="522212" cy="925938"/>
            </a:xfrm>
            <a:prstGeom prst="rect">
              <a:avLst/>
            </a:prstGeom>
          </p:spPr>
        </p:pic>
      </p:grpSp>
      <p:sp>
        <p:nvSpPr>
          <p:cNvPr id="10" name="object 34">
            <a:extLst>
              <a:ext uri="{FF2B5EF4-FFF2-40B4-BE49-F238E27FC236}">
                <a16:creationId xmlns:a16="http://schemas.microsoft.com/office/drawing/2014/main" id="{4A0D7A8F-1B6E-A632-D132-C310E57F27DC}"/>
              </a:ext>
            </a:extLst>
          </p:cNvPr>
          <p:cNvSpPr/>
          <p:nvPr/>
        </p:nvSpPr>
        <p:spPr>
          <a:xfrm>
            <a:off x="4333208" y="1871877"/>
            <a:ext cx="1105492" cy="1013852"/>
          </a:xfrm>
          <a:custGeom>
            <a:avLst/>
            <a:gdLst/>
            <a:ahLst/>
            <a:cxnLst/>
            <a:rect l="l" t="t" r="r" b="b"/>
            <a:pathLst>
              <a:path w="1196339" h="2383790">
                <a:moveTo>
                  <a:pt x="1195958" y="0"/>
                </a:moveTo>
                <a:lnTo>
                  <a:pt x="0" y="0"/>
                </a:lnTo>
              </a:path>
              <a:path w="1196339" h="2383790">
                <a:moveTo>
                  <a:pt x="263778" y="10667"/>
                </a:moveTo>
                <a:lnTo>
                  <a:pt x="248411" y="2383028"/>
                </a:lnTo>
              </a:path>
              <a:path w="1196339" h="2383790">
                <a:moveTo>
                  <a:pt x="249427" y="2383535"/>
                </a:moveTo>
                <a:lnTo>
                  <a:pt x="9143" y="2383535"/>
                </a:lnTo>
              </a:path>
            </a:pathLst>
          </a:custGeom>
          <a:ln w="1905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1D500CD0-63AD-1FA2-F755-7B015A7A8517}"/>
              </a:ext>
            </a:extLst>
          </p:cNvPr>
          <p:cNvSpPr/>
          <p:nvPr/>
        </p:nvSpPr>
        <p:spPr>
          <a:xfrm>
            <a:off x="3392362" y="4795088"/>
            <a:ext cx="952197" cy="950341"/>
          </a:xfrm>
          <a:custGeom>
            <a:avLst/>
            <a:gdLst/>
            <a:ahLst/>
            <a:cxnLst/>
            <a:rect l="l" t="t" r="r" b="b"/>
            <a:pathLst>
              <a:path w="977264" h="975360">
                <a:moveTo>
                  <a:pt x="0" y="975360"/>
                </a:moveTo>
                <a:lnTo>
                  <a:pt x="976884" y="975360"/>
                </a:lnTo>
                <a:lnTo>
                  <a:pt x="976884" y="0"/>
                </a:lnTo>
                <a:lnTo>
                  <a:pt x="0" y="0"/>
                </a:lnTo>
                <a:lnTo>
                  <a:pt x="0" y="97536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DA291C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21CC2C5E-2630-07DC-5D60-4CC09ED45C5A}"/>
              </a:ext>
            </a:extLst>
          </p:cNvPr>
          <p:cNvSpPr/>
          <p:nvPr/>
        </p:nvSpPr>
        <p:spPr>
          <a:xfrm flipV="1">
            <a:off x="6147050" y="1930219"/>
            <a:ext cx="761463" cy="486063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56464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DB1F245-3F3B-B44D-1652-CA0EE0A32F9D}"/>
              </a:ext>
            </a:extLst>
          </p:cNvPr>
          <p:cNvGrpSpPr/>
          <p:nvPr/>
        </p:nvGrpSpPr>
        <p:grpSpPr>
          <a:xfrm>
            <a:off x="6926269" y="1465941"/>
            <a:ext cx="952197" cy="950341"/>
            <a:chOff x="7041429" y="2564910"/>
            <a:chExt cx="977265" cy="975360"/>
          </a:xfrm>
        </p:grpSpPr>
        <p:sp>
          <p:nvSpPr>
            <p:cNvPr id="13" name="object 27">
              <a:extLst>
                <a:ext uri="{FF2B5EF4-FFF2-40B4-BE49-F238E27FC236}">
                  <a16:creationId xmlns:a16="http://schemas.microsoft.com/office/drawing/2014/main" id="{27521F73-91A1-33A7-D177-91005034F73B}"/>
                </a:ext>
              </a:extLst>
            </p:cNvPr>
            <p:cNvSpPr/>
            <p:nvPr/>
          </p:nvSpPr>
          <p:spPr>
            <a:xfrm>
              <a:off x="7041429" y="2564910"/>
              <a:ext cx="977265" cy="975360"/>
            </a:xfrm>
            <a:custGeom>
              <a:avLst/>
              <a:gdLst/>
              <a:ahLst/>
              <a:cxnLst/>
              <a:rect l="l" t="t" r="r" b="b"/>
              <a:pathLst>
                <a:path w="977264" h="975360">
                  <a:moveTo>
                    <a:pt x="0" y="975360"/>
                  </a:moveTo>
                  <a:lnTo>
                    <a:pt x="976884" y="975360"/>
                  </a:lnTo>
                  <a:lnTo>
                    <a:pt x="976884" y="0"/>
                  </a:lnTo>
                  <a:lnTo>
                    <a:pt x="0" y="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 sz="1726" dirty="0">
                <a:latin typeface="Montserrat Medium" panose="00000600000000000000" pitchFamily="2" charset="-52"/>
              </a:endParaRPr>
            </a:p>
          </p:txBody>
        </p:sp>
        <p:pic>
          <p:nvPicPr>
            <p:cNvPr id="72" name="object 38">
              <a:extLst>
                <a:ext uri="{FF2B5EF4-FFF2-40B4-BE49-F238E27FC236}">
                  <a16:creationId xmlns:a16="http://schemas.microsoft.com/office/drawing/2014/main" id="{884BAFBA-EB63-4FC4-B14E-7E2B28DA6ED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2258" y="2677435"/>
              <a:ext cx="655606" cy="850920"/>
            </a:xfrm>
            <a:prstGeom prst="rect">
              <a:avLst/>
            </a:prstGeom>
          </p:spPr>
        </p:pic>
      </p:grpSp>
      <p:sp>
        <p:nvSpPr>
          <p:cNvPr id="24" name="object 18">
            <a:extLst>
              <a:ext uri="{FF2B5EF4-FFF2-40B4-BE49-F238E27FC236}">
                <a16:creationId xmlns:a16="http://schemas.microsoft.com/office/drawing/2014/main" id="{5A848215-1072-3D39-B295-3BA22E431837}"/>
              </a:ext>
            </a:extLst>
          </p:cNvPr>
          <p:cNvSpPr/>
          <p:nvPr/>
        </p:nvSpPr>
        <p:spPr>
          <a:xfrm>
            <a:off x="4344557" y="5263317"/>
            <a:ext cx="952197" cy="45719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56464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280174E5-431B-E7CF-0E15-70F29FC91EA2}"/>
              </a:ext>
            </a:extLst>
          </p:cNvPr>
          <p:cNvSpPr/>
          <p:nvPr/>
        </p:nvSpPr>
        <p:spPr>
          <a:xfrm rot="16200000">
            <a:off x="3979057" y="4625618"/>
            <a:ext cx="1239160" cy="44546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56464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918D399-2A4F-6C77-7169-1179FA8848F3}"/>
              </a:ext>
            </a:extLst>
          </p:cNvPr>
          <p:cNvSpPr/>
          <p:nvPr/>
        </p:nvSpPr>
        <p:spPr>
          <a:xfrm>
            <a:off x="4327446" y="4034219"/>
            <a:ext cx="248918" cy="78424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56464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534ECABF-0D91-2A53-A78C-34358913FF71}"/>
              </a:ext>
            </a:extLst>
          </p:cNvPr>
          <p:cNvSpPr/>
          <p:nvPr/>
        </p:nvSpPr>
        <p:spPr>
          <a:xfrm>
            <a:off x="3379920" y="3603671"/>
            <a:ext cx="952197" cy="950341"/>
          </a:xfrm>
          <a:custGeom>
            <a:avLst/>
            <a:gdLst/>
            <a:ahLst/>
            <a:cxnLst/>
            <a:rect l="l" t="t" r="r" b="b"/>
            <a:pathLst>
              <a:path w="977264" h="975360">
                <a:moveTo>
                  <a:pt x="0" y="975360"/>
                </a:moveTo>
                <a:lnTo>
                  <a:pt x="976884" y="975360"/>
                </a:lnTo>
                <a:lnTo>
                  <a:pt x="976884" y="0"/>
                </a:lnTo>
                <a:lnTo>
                  <a:pt x="0" y="0"/>
                </a:lnTo>
                <a:lnTo>
                  <a:pt x="0" y="97536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DA291C"/>
            </a:solidFill>
          </a:ln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7AFD33-1A42-C425-BB26-B0F210C43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33" y="3685279"/>
            <a:ext cx="903799" cy="9130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CB18667-C10A-DFD4-B104-65671174BF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60" y="4828269"/>
            <a:ext cx="904954" cy="9049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66CBD-6A25-2F50-3DBC-5A7D34EF0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1" t="5898" r="38031" b="7154"/>
          <a:stretch/>
        </p:blipFill>
        <p:spPr>
          <a:xfrm>
            <a:off x="4803608" y="622679"/>
            <a:ext cx="1578793" cy="5741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905BE2-A4B1-AB75-29D4-4544F13B1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601" r="19688"/>
          <a:stretch/>
        </p:blipFill>
        <p:spPr>
          <a:xfrm>
            <a:off x="6985683" y="2580087"/>
            <a:ext cx="847853" cy="803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8F13D9-E3CE-1034-9711-3BC2658AEBA7}"/>
              </a:ext>
            </a:extLst>
          </p:cNvPr>
          <p:cNvSpPr txBox="1"/>
          <p:nvPr/>
        </p:nvSpPr>
        <p:spPr>
          <a:xfrm>
            <a:off x="7938133" y="2503708"/>
            <a:ext cx="291300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0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1919"/>
                </a:solidFill>
                <a:latin typeface="Neo Sans Pro" panose="020B0804030504040204" pitchFamily="34" charset="0"/>
              </a:rPr>
              <a:t>СЕЙСМОУСТОЧИВОСТЬ</a:t>
            </a:r>
            <a:endParaRPr lang="ru-RU" sz="1400" b="1" dirty="0">
              <a:solidFill>
                <a:srgbClr val="FF1919"/>
              </a:solidFill>
              <a:latin typeface="Neo Sans Pro" panose="020B0804030504040204" pitchFamily="34" charset="0"/>
              <a:cs typeface="Arial" panose="020B0604020202020204" pitchFamily="34" charset="0"/>
            </a:endParaRPr>
          </a:p>
          <a:p>
            <a:pPr defTabSz="890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Возможно применение </a:t>
            </a:r>
          </a:p>
          <a:p>
            <a:pPr defTabSz="890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в сейсмоопасных районах</a:t>
            </a:r>
          </a:p>
          <a:p>
            <a:pPr defTabSz="890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с </a:t>
            </a:r>
            <a:r>
              <a:rPr lang="ru-RU" sz="1000" dirty="0" err="1">
                <a:solidFill>
                  <a:schemeClr val="bg1"/>
                </a:solidFill>
                <a:latin typeface="Neo Sans Pro Medium" panose="020B0704030504040204" pitchFamily="34" charset="0"/>
              </a:rPr>
              <a:t>бальностью</a:t>
            </a:r>
            <a:r>
              <a:rPr lang="ru-RU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 7-9 баллов по МСК 64 </a:t>
            </a:r>
          </a:p>
          <a:p>
            <a:pPr defTabSz="890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№ 0714-К-П-1-СК(24</a:t>
            </a:r>
            <a:r>
              <a:rPr lang="en-US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/16</a:t>
            </a:r>
            <a:r>
              <a:rPr lang="ru-RU" sz="1000" dirty="0">
                <a:solidFill>
                  <a:schemeClr val="bg1"/>
                </a:solidFill>
                <a:latin typeface="Neo Sans Pro Medium" panose="020B0704030504040204" pitchFamily="34" charset="0"/>
              </a:rPr>
              <a:t>)-24</a:t>
            </a:r>
          </a:p>
          <a:p>
            <a:pPr defTabSz="890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chemeClr val="bg1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54AA00-8266-D2E3-91E4-6EF234E5446E}"/>
              </a:ext>
            </a:extLst>
          </p:cNvPr>
          <p:cNvSpPr/>
          <p:nvPr/>
        </p:nvSpPr>
        <p:spPr>
          <a:xfrm>
            <a:off x="7987566" y="3626315"/>
            <a:ext cx="312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1919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ИДЕАЛЬНОЕ РЕШЕНИЕ</a:t>
            </a:r>
          </a:p>
          <a:p>
            <a:r>
              <a:rPr lang="ru-RU" sz="1200" dirty="0">
                <a:solidFill>
                  <a:srgbClr val="FF1919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ДЛЯ ПУСТОТЕЛЫХ </a:t>
            </a:r>
          </a:p>
          <a:p>
            <a:r>
              <a:rPr lang="ru-RU" sz="1200" dirty="0">
                <a:solidFill>
                  <a:srgbClr val="FF1919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КЕРАМИЧЕСКИХ БЛОКОВ</a:t>
            </a:r>
          </a:p>
          <a:p>
            <a:r>
              <a:rPr lang="ru-RU" sz="1200" dirty="0">
                <a:solidFill>
                  <a:srgbClr val="FF1919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И КИРПИЧЕЙ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B765DE-0410-8A85-B2FE-362F0D7DCEFE}"/>
              </a:ext>
            </a:extLst>
          </p:cNvPr>
          <p:cNvGrpSpPr/>
          <p:nvPr/>
        </p:nvGrpSpPr>
        <p:grpSpPr>
          <a:xfrm>
            <a:off x="6908513" y="3589401"/>
            <a:ext cx="974456" cy="972122"/>
            <a:chOff x="6655917" y="1220051"/>
            <a:chExt cx="974456" cy="9721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016231A-DCA2-2890-17CB-C115CCC9F605}"/>
                </a:ext>
              </a:extLst>
            </p:cNvPr>
            <p:cNvSpPr/>
            <p:nvPr/>
          </p:nvSpPr>
          <p:spPr>
            <a:xfrm>
              <a:off x="6655917" y="1220051"/>
              <a:ext cx="974456" cy="9721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A2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ADB2450-B09D-8915-ACDD-B40D742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3" t="1" r="4020" b="-1"/>
            <a:stretch/>
          </p:blipFill>
          <p:spPr>
            <a:xfrm>
              <a:off x="6685588" y="1298051"/>
              <a:ext cx="915114" cy="81612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0FEC39A-536F-15C2-7175-93C7A0A56A77}"/>
              </a:ext>
            </a:extLst>
          </p:cNvPr>
          <p:cNvGrpSpPr/>
          <p:nvPr/>
        </p:nvGrpSpPr>
        <p:grpSpPr>
          <a:xfrm>
            <a:off x="3368479" y="2445638"/>
            <a:ext cx="939958" cy="938125"/>
            <a:chOff x="3368479" y="2445638"/>
            <a:chExt cx="939958" cy="938125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0BFB5DD-DCBE-F8AA-9AC7-F2DE364DD49A}"/>
                </a:ext>
              </a:extLst>
            </p:cNvPr>
            <p:cNvGrpSpPr/>
            <p:nvPr/>
          </p:nvGrpSpPr>
          <p:grpSpPr>
            <a:xfrm>
              <a:off x="3368479" y="2445638"/>
              <a:ext cx="939958" cy="938125"/>
              <a:chOff x="3368479" y="2445638"/>
              <a:chExt cx="939958" cy="938125"/>
            </a:xfrm>
          </p:grpSpPr>
          <p:sp>
            <p:nvSpPr>
              <p:cNvPr id="37" name="object 41">
                <a:extLst>
                  <a:ext uri="{FF2B5EF4-FFF2-40B4-BE49-F238E27FC236}">
                    <a16:creationId xmlns:a16="http://schemas.microsoft.com/office/drawing/2014/main" id="{3CF11286-6BCD-4473-9A76-33CBE8031C31}"/>
                  </a:ext>
                </a:extLst>
              </p:cNvPr>
              <p:cNvSpPr/>
              <p:nvPr/>
            </p:nvSpPr>
            <p:spPr>
              <a:xfrm>
                <a:off x="3368479" y="2445638"/>
                <a:ext cx="939958" cy="938125"/>
              </a:xfrm>
              <a:custGeom>
                <a:avLst/>
                <a:gdLst/>
                <a:ahLst/>
                <a:cxnLst/>
                <a:rect l="l" t="t" r="r" b="b"/>
                <a:pathLst>
                  <a:path w="977265" h="975360">
                    <a:moveTo>
                      <a:pt x="976883" y="0"/>
                    </a:moveTo>
                    <a:lnTo>
                      <a:pt x="0" y="0"/>
                    </a:lnTo>
                    <a:lnTo>
                      <a:pt x="0" y="975360"/>
                    </a:lnTo>
                    <a:lnTo>
                      <a:pt x="976883" y="975360"/>
                    </a:lnTo>
                    <a:lnTo>
                      <a:pt x="9768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726" dirty="0">
                  <a:latin typeface="Montserrat Medium" panose="00000600000000000000" pitchFamily="2" charset="-52"/>
                </a:endParaRPr>
              </a:p>
            </p:txBody>
          </p:sp>
          <p:sp>
            <p:nvSpPr>
              <p:cNvPr id="38" name="object 42">
                <a:extLst>
                  <a:ext uri="{FF2B5EF4-FFF2-40B4-BE49-F238E27FC236}">
                    <a16:creationId xmlns:a16="http://schemas.microsoft.com/office/drawing/2014/main" id="{92151302-CF8A-4621-9BFF-D15D27228CCC}"/>
                  </a:ext>
                </a:extLst>
              </p:cNvPr>
              <p:cNvSpPr/>
              <p:nvPr/>
            </p:nvSpPr>
            <p:spPr>
              <a:xfrm>
                <a:off x="3368479" y="2445638"/>
                <a:ext cx="939958" cy="938125"/>
              </a:xfrm>
              <a:custGeom>
                <a:avLst/>
                <a:gdLst/>
                <a:ahLst/>
                <a:cxnLst/>
                <a:rect l="l" t="t" r="r" b="b"/>
                <a:pathLst>
                  <a:path w="977265" h="975360">
                    <a:moveTo>
                      <a:pt x="0" y="975360"/>
                    </a:moveTo>
                    <a:lnTo>
                      <a:pt x="976883" y="975360"/>
                    </a:lnTo>
                    <a:lnTo>
                      <a:pt x="976883" y="0"/>
                    </a:lnTo>
                    <a:lnTo>
                      <a:pt x="0" y="0"/>
                    </a:lnTo>
                    <a:lnTo>
                      <a:pt x="0" y="975360"/>
                    </a:lnTo>
                    <a:close/>
                  </a:path>
                </a:pathLst>
              </a:custGeom>
              <a:ln w="12700">
                <a:solidFill>
                  <a:srgbClr val="DA291C"/>
                </a:solidFill>
              </a:ln>
            </p:spPr>
            <p:txBody>
              <a:bodyPr wrap="square" lIns="0" tIns="0" rIns="0" bIns="0" rtlCol="0"/>
              <a:lstStyle/>
              <a:p>
                <a:endParaRPr sz="1726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449DEDF-0AB2-CC91-4C70-80CD9E9E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57" t="6066" r="16834"/>
            <a:stretch/>
          </p:blipFill>
          <p:spPr>
            <a:xfrm>
              <a:off x="3519834" y="2503708"/>
              <a:ext cx="637248" cy="87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35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758DC-6B8B-ADB7-55DC-33134051F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3340" r="14785" b="12457"/>
          <a:stretch/>
        </p:blipFill>
        <p:spPr>
          <a:xfrm rot="3002992">
            <a:off x="1354446" y="2208748"/>
            <a:ext cx="3536290" cy="3656818"/>
          </a:xfrm>
          <a:prstGeom prst="rect">
            <a:avLst/>
          </a:prstGeom>
        </p:spPr>
      </p:pic>
      <p:pic>
        <p:nvPicPr>
          <p:cNvPr id="31" name="Picture 4" descr="Картинки по запросу вентфасад">
            <a:extLst>
              <a:ext uri="{FF2B5EF4-FFF2-40B4-BE49-F238E27FC236}">
                <a16:creationId xmlns:a16="http://schemas.microsoft.com/office/drawing/2014/main" id="{54C721D3-7C07-C348-82A8-C8E0AE108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3223" b="10686"/>
          <a:stretch/>
        </p:blipFill>
        <p:spPr bwMode="auto">
          <a:xfrm>
            <a:off x="5826236" y="1529898"/>
            <a:ext cx="1463535" cy="12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7CCB145-960F-D646-8ADC-482AF6A63EBE}"/>
              </a:ext>
            </a:extLst>
          </p:cNvPr>
          <p:cNvSpPr/>
          <p:nvPr/>
        </p:nvSpPr>
        <p:spPr>
          <a:xfrm>
            <a:off x="7353785" y="1736275"/>
            <a:ext cx="2544652" cy="751354"/>
          </a:xfrm>
          <a:prstGeom prst="rect">
            <a:avLst/>
          </a:prstGeom>
        </p:spPr>
        <p:txBody>
          <a:bodyPr wrap="square" lIns="104009" tIns="52004" rIns="104009" bIns="52004">
            <a:spAutoFit/>
          </a:bodyPr>
          <a:lstStyle/>
          <a:p>
            <a:pPr marL="195029" indent="-195029" defTabSz="104015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Теплоизоляционные слой изоляции Навесной Фасадной Системы (НФС)</a:t>
            </a:r>
          </a:p>
        </p:txBody>
      </p:sp>
      <p:pic>
        <p:nvPicPr>
          <p:cNvPr id="36" name="Picture 2" descr="Картинки по запросу сфтк">
            <a:extLst>
              <a:ext uri="{FF2B5EF4-FFF2-40B4-BE49-F238E27FC236}">
                <a16:creationId xmlns:a16="http://schemas.microsoft.com/office/drawing/2014/main" id="{14078A85-EFA8-9247-8645-3D803889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0" b="93457" l="10000" r="90000">
                        <a14:foregroundMark x1="48700" y1="93457" x2="48700" y2="93457"/>
                        <a14:foregroundMark x1="18400" y1="9630" x2="18400" y2="9630"/>
                        <a14:foregroundMark x1="81900" y1="10741" x2="81900" y2="1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9" y="3042950"/>
            <a:ext cx="1464816" cy="1186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3" name="object 2"/>
          <p:cNvSpPr txBox="1"/>
          <p:nvPr/>
        </p:nvSpPr>
        <p:spPr>
          <a:xfrm>
            <a:off x="482671" y="2441932"/>
            <a:ext cx="1452965" cy="509221"/>
          </a:xfrm>
          <a:prstGeom prst="rect">
            <a:avLst/>
          </a:prstGeom>
        </p:spPr>
        <p:txBody>
          <a:bodyPr vert="horz" wrap="square" lIns="0" tIns="16616" rIns="0" bIns="0" rtlCol="0">
            <a:spAutoFit/>
          </a:bodyPr>
          <a:lstStyle/>
          <a:p>
            <a:pPr marL="14450" algn="r">
              <a:spcBef>
                <a:spcPts val="130"/>
              </a:spcBef>
            </a:pPr>
            <a:r>
              <a:rPr sz="1200" b="1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Размер</a:t>
            </a:r>
            <a:r>
              <a:rPr sz="1200" b="1" spc="1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1200" b="1" spc="-11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термоголовки</a:t>
            </a:r>
            <a:endParaRPr sz="1200" b="1" spc="-11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  <a:p>
            <a:pPr marL="14450" algn="r">
              <a:spcBef>
                <a:spcPts val="11"/>
              </a:spcBef>
            </a:pPr>
            <a:r>
              <a:rPr lang="en-US" sz="2000" b="1" spc="-28" dirty="0">
                <a:solidFill>
                  <a:schemeClr val="bg1"/>
                </a:solidFill>
                <a:latin typeface="Neo Sans Pro Medium" panose="020B0704030504040204" pitchFamily="34" charset="0"/>
                <a:cs typeface="Calibri"/>
              </a:rPr>
              <a:t>30 </a:t>
            </a:r>
            <a:r>
              <a:rPr sz="2000" b="1" spc="-28" dirty="0" err="1">
                <a:solidFill>
                  <a:schemeClr val="bg1"/>
                </a:solidFill>
                <a:latin typeface="Neo Sans Pro Medium" panose="020B0704030504040204" pitchFamily="34" charset="0"/>
                <a:cs typeface="Calibri"/>
              </a:rPr>
              <a:t>мм</a:t>
            </a:r>
            <a:endParaRPr sz="2000" b="1" dirty="0">
              <a:solidFill>
                <a:schemeClr val="bg1"/>
              </a:solidFill>
              <a:latin typeface="Neo Sans Pro Medium" panose="020B0704030504040204" pitchFamily="34" charset="0"/>
              <a:cs typeface="Calibri"/>
            </a:endParaRPr>
          </a:p>
        </p:txBody>
      </p:sp>
      <p:sp>
        <p:nvSpPr>
          <p:cNvPr id="44" name="object 4"/>
          <p:cNvSpPr txBox="1"/>
          <p:nvPr/>
        </p:nvSpPr>
        <p:spPr>
          <a:xfrm>
            <a:off x="158402" y="3295948"/>
            <a:ext cx="1777233" cy="1030325"/>
          </a:xfrm>
          <a:prstGeom prst="rect">
            <a:avLst/>
          </a:prstGeom>
        </p:spPr>
        <p:txBody>
          <a:bodyPr vert="horz" wrap="square" lIns="0" tIns="16616" rIns="0" bIns="0" rtlCol="0">
            <a:spAutoFit/>
          </a:bodyPr>
          <a:lstStyle/>
          <a:p>
            <a:pPr marL="14450" marR="96815" algn="r">
              <a:lnSpc>
                <a:spcPct val="100899"/>
              </a:lnSpc>
            </a:pPr>
            <a:r>
              <a:rPr lang="ru-RU" sz="1100" b="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Материал гвоздя: </a:t>
            </a:r>
            <a:r>
              <a:rPr lang="ru-RU" sz="1100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электрооцинкованная</a:t>
            </a:r>
            <a:r>
              <a:rPr lang="ru-RU" sz="1100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сталь. </a:t>
            </a:r>
          </a:p>
          <a:p>
            <a:pPr marL="14450" marR="96815" algn="r">
              <a:lnSpc>
                <a:spcPct val="100899"/>
              </a:lnSpc>
            </a:pPr>
            <a:r>
              <a:rPr lang="ru-RU" sz="1100" b="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Диаметр гвоздя: 4,5мм</a:t>
            </a:r>
            <a:r>
              <a:rPr lang="ru-RU" sz="1100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выдерживает высокие нагрузки на вырыв и срез.</a:t>
            </a:r>
          </a:p>
        </p:txBody>
      </p:sp>
      <p:sp>
        <p:nvSpPr>
          <p:cNvPr id="45" name="object 6"/>
          <p:cNvSpPr txBox="1"/>
          <p:nvPr/>
        </p:nvSpPr>
        <p:spPr>
          <a:xfrm>
            <a:off x="4411438" y="2441932"/>
            <a:ext cx="1172781" cy="552822"/>
          </a:xfrm>
          <a:prstGeom prst="rect">
            <a:avLst/>
          </a:prstGeom>
        </p:spPr>
        <p:txBody>
          <a:bodyPr vert="horz" wrap="square" lIns="0" tIns="16616" rIns="0" bIns="0" rtlCol="0">
            <a:spAutoFit/>
          </a:bodyPr>
          <a:lstStyle/>
          <a:p>
            <a:pPr marL="14450">
              <a:spcBef>
                <a:spcPts val="130"/>
              </a:spcBef>
            </a:pPr>
            <a:r>
              <a:rPr lang="ru-RU" sz="1400" spc="-11" dirty="0" err="1">
                <a:solidFill>
                  <a:schemeClr val="bg1"/>
                </a:solidFill>
                <a:latin typeface="Neo Sans Pro Medium" panose="020B0704030504040204" pitchFamily="34" charset="0"/>
                <a:cs typeface="Calibri"/>
              </a:rPr>
              <a:t>Рондоль</a:t>
            </a:r>
            <a:endParaRPr lang="ru-RU" sz="1400" spc="-11" dirty="0">
              <a:solidFill>
                <a:schemeClr val="bg1"/>
              </a:solidFill>
              <a:latin typeface="Neo Sans Pro Medium" panose="020B0704030504040204" pitchFamily="34" charset="0"/>
              <a:cs typeface="Calibri"/>
            </a:endParaRPr>
          </a:p>
          <a:p>
            <a:pPr marL="14450">
              <a:spcBef>
                <a:spcPts val="130"/>
              </a:spcBef>
            </a:pPr>
            <a:r>
              <a:rPr lang="ru-RU" sz="2000" b="1" spc="-11" dirty="0">
                <a:solidFill>
                  <a:schemeClr val="bg1"/>
                </a:solidFill>
                <a:latin typeface="Neo Sans Pro Medium" panose="020B0704030504040204" pitchFamily="34" charset="0"/>
                <a:cs typeface="Calibri"/>
              </a:rPr>
              <a:t>60мм</a:t>
            </a:r>
            <a:endParaRPr sz="1024" b="1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80826" y="2488283"/>
            <a:ext cx="347020" cy="623255"/>
            <a:chOff x="2755543" y="2143977"/>
            <a:chExt cx="139287" cy="77621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2755543" y="2143977"/>
              <a:ext cx="0" cy="776218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755543" y="2143977"/>
              <a:ext cx="139287" cy="0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755543" y="2920195"/>
              <a:ext cx="139287" cy="0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2004115" y="3333813"/>
            <a:ext cx="0" cy="2028411"/>
          </a:xfrm>
          <a:prstGeom prst="line">
            <a:avLst/>
          </a:prstGeom>
          <a:ln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004116" y="3795199"/>
            <a:ext cx="402750" cy="0"/>
          </a:xfrm>
          <a:prstGeom prst="line">
            <a:avLst/>
          </a:prstGeom>
          <a:ln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8"/>
          <p:cNvSpPr txBox="1"/>
          <p:nvPr/>
        </p:nvSpPr>
        <p:spPr>
          <a:xfrm>
            <a:off x="3456072" y="1638202"/>
            <a:ext cx="2267561" cy="398934"/>
          </a:xfrm>
          <a:prstGeom prst="rect">
            <a:avLst/>
          </a:prstGeom>
        </p:spPr>
        <p:txBody>
          <a:bodyPr vert="horz" wrap="square" lIns="0" tIns="16616" rIns="0" bIns="0" rtlCol="0">
            <a:spAutoFit/>
          </a:bodyPr>
          <a:lstStyle/>
          <a:p>
            <a:pPr marL="14450">
              <a:spcBef>
                <a:spcPts val="130"/>
              </a:spcBef>
            </a:pPr>
            <a:r>
              <a:rPr sz="1200" b="1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Материал</a:t>
            </a:r>
            <a:r>
              <a:rPr sz="1200" b="1" spc="1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lang="ru-RU" sz="1200" b="1" spc="-1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дюбеля</a:t>
            </a:r>
          </a:p>
          <a:p>
            <a:pPr marL="14450">
              <a:spcBef>
                <a:spcPts val="130"/>
              </a:spcBef>
            </a:pPr>
            <a:r>
              <a:rPr lang="ru-RU" sz="1200" b="1" spc="-1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БЛОК-СОПОЛИМЕР</a:t>
            </a:r>
            <a:endParaRPr sz="1200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</p:txBody>
      </p:sp>
      <p:sp>
        <p:nvSpPr>
          <p:cNvPr id="60" name="object 8"/>
          <p:cNvSpPr txBox="1"/>
          <p:nvPr/>
        </p:nvSpPr>
        <p:spPr>
          <a:xfrm>
            <a:off x="404862" y="1634823"/>
            <a:ext cx="2066911" cy="370721"/>
          </a:xfrm>
          <a:prstGeom prst="rect">
            <a:avLst/>
          </a:prstGeom>
        </p:spPr>
        <p:txBody>
          <a:bodyPr vert="horz" wrap="square" lIns="0" tIns="16616" rIns="0" bIns="0" rtlCol="0">
            <a:spAutoFit/>
          </a:bodyPr>
          <a:lstStyle/>
          <a:p>
            <a:pPr marL="14450" algn="r">
              <a:spcBef>
                <a:spcPts val="130"/>
              </a:spcBef>
            </a:pPr>
            <a:r>
              <a:rPr sz="1200" b="1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Материал</a:t>
            </a:r>
            <a:r>
              <a:rPr sz="1200" b="1" spc="1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lang="ru-RU" sz="1200" b="1" spc="-1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термоголовки</a:t>
            </a:r>
            <a:endParaRPr sz="1200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  <a:p>
            <a:pPr marL="14450" algn="r">
              <a:spcBef>
                <a:spcPts val="11"/>
              </a:spcBef>
            </a:pPr>
            <a:r>
              <a:rPr lang="ru-RU" sz="1100" b="1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РА</a:t>
            </a:r>
            <a:r>
              <a:rPr lang="ru-RU" sz="1100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 (ударопрочный полиамид)</a:t>
            </a:r>
          </a:p>
        </p:txBody>
      </p:sp>
      <p:grpSp>
        <p:nvGrpSpPr>
          <p:cNvPr id="61" name="Группа 60"/>
          <p:cNvGrpSpPr/>
          <p:nvPr/>
        </p:nvGrpSpPr>
        <p:grpSpPr>
          <a:xfrm rot="5400000" flipV="1">
            <a:off x="2728370" y="1754883"/>
            <a:ext cx="454156" cy="1097165"/>
            <a:chOff x="1769736" y="954080"/>
            <a:chExt cx="449414" cy="1035544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rot="5400000" flipV="1">
              <a:off x="1251980" y="1471852"/>
              <a:ext cx="1035543" cy="0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V="1">
              <a:off x="1994443" y="729374"/>
              <a:ext cx="0" cy="449414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V="1">
              <a:off x="1916967" y="1842404"/>
              <a:ext cx="0" cy="294439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 flipV="1">
            <a:off x="2828118" y="2426032"/>
            <a:ext cx="1188838" cy="414653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3843313" y="2339743"/>
            <a:ext cx="489712" cy="665042"/>
            <a:chOff x="4392532" y="2211997"/>
            <a:chExt cx="695110" cy="760601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4946479" y="2211997"/>
              <a:ext cx="139287" cy="0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392532" y="2967743"/>
              <a:ext cx="693234" cy="0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087642" y="2211997"/>
              <a:ext cx="0" cy="760601"/>
            </a:xfrm>
            <a:prstGeom prst="line">
              <a:avLst/>
            </a:prstGeom>
            <a:ln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DD95969-627F-0E9E-06A8-2B61F48EB422}"/>
              </a:ext>
            </a:extLst>
          </p:cNvPr>
          <p:cNvGrpSpPr/>
          <p:nvPr/>
        </p:nvGrpSpPr>
        <p:grpSpPr>
          <a:xfrm>
            <a:off x="10432710" y="4264579"/>
            <a:ext cx="814632" cy="710736"/>
            <a:chOff x="8369959" y="4422425"/>
            <a:chExt cx="814632" cy="710736"/>
          </a:xfrm>
        </p:grpSpPr>
        <p:pic>
          <p:nvPicPr>
            <p:cNvPr id="91" name="Рисунок 90" descr="полнотелый кирпич.png">
              <a:extLst>
                <a:ext uri="{FF2B5EF4-FFF2-40B4-BE49-F238E27FC236}">
                  <a16:creationId xmlns:a16="http://schemas.microsoft.com/office/drawing/2014/main" id="{21B44CD9-A83A-46B2-A0C6-74A6F878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9959" y="4792880"/>
              <a:ext cx="702930" cy="340281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E71B47-33C7-4F62-9E30-1B27656B8613}"/>
                </a:ext>
              </a:extLst>
            </p:cNvPr>
            <p:cNvSpPr txBox="1"/>
            <p:nvPr/>
          </p:nvSpPr>
          <p:spPr>
            <a:xfrm>
              <a:off x="8378111" y="4422425"/>
              <a:ext cx="80648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10" dirty="0">
                  <a:solidFill>
                    <a:schemeClr val="bg1"/>
                  </a:solidFill>
                  <a:latin typeface="Neo Sans Pro Light" panose="020B0304030504040204" pitchFamily="34" charset="0"/>
                  <a:cs typeface="Arial" panose="020B0604020202020204" pitchFamily="34" charset="0"/>
                </a:rPr>
                <a:t>полнотелый кирпич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FC3DFF6-1354-2C67-FAAB-E78A2A94DA62}"/>
              </a:ext>
            </a:extLst>
          </p:cNvPr>
          <p:cNvGrpSpPr/>
          <p:nvPr/>
        </p:nvGrpSpPr>
        <p:grpSpPr>
          <a:xfrm>
            <a:off x="10436786" y="3249541"/>
            <a:ext cx="806480" cy="712992"/>
            <a:chOff x="7288925" y="4422425"/>
            <a:chExt cx="806480" cy="712992"/>
          </a:xfrm>
        </p:grpSpPr>
        <p:pic>
          <p:nvPicPr>
            <p:cNvPr id="89" name="Рисунок 88" descr="пустотелый кирпич_01.png">
              <a:extLst>
                <a:ext uri="{FF2B5EF4-FFF2-40B4-BE49-F238E27FC236}">
                  <a16:creationId xmlns:a16="http://schemas.microsoft.com/office/drawing/2014/main" id="{D4FFE9F5-CF85-4299-9E30-3B0F9DBD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4698" y="4792880"/>
              <a:ext cx="702215" cy="34253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C4327C-F6B0-4BA6-8129-C05CAE31EAEA}"/>
                </a:ext>
              </a:extLst>
            </p:cNvPr>
            <p:cNvSpPr txBox="1"/>
            <p:nvPr/>
          </p:nvSpPr>
          <p:spPr>
            <a:xfrm>
              <a:off x="7288925" y="4422425"/>
              <a:ext cx="80648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10" dirty="0">
                  <a:solidFill>
                    <a:schemeClr val="bg1"/>
                  </a:solidFill>
                  <a:latin typeface="Neo Sans Pro Light" panose="020B0304030504040204" pitchFamily="34" charset="0"/>
                  <a:cs typeface="Arial" panose="020B0604020202020204" pitchFamily="34" charset="0"/>
                </a:rPr>
                <a:t>пустотелый кирпич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BFC8F51-D5F0-EF6A-88EA-A38F9B09A6A7}"/>
              </a:ext>
            </a:extLst>
          </p:cNvPr>
          <p:cNvGrpSpPr/>
          <p:nvPr/>
        </p:nvGrpSpPr>
        <p:grpSpPr>
          <a:xfrm>
            <a:off x="10436786" y="2247753"/>
            <a:ext cx="806480" cy="699742"/>
            <a:chOff x="6295773" y="4422425"/>
            <a:chExt cx="806480" cy="699742"/>
          </a:xfrm>
        </p:grpSpPr>
        <p:pic>
          <p:nvPicPr>
            <p:cNvPr id="87" name="Рисунок 86" descr="керамзитобетон_с дыркой.png">
              <a:extLst>
                <a:ext uri="{FF2B5EF4-FFF2-40B4-BE49-F238E27FC236}">
                  <a16:creationId xmlns:a16="http://schemas.microsoft.com/office/drawing/2014/main" id="{02ED2E15-31AC-43F6-B684-EB0B8F5E5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6601" y="4792880"/>
              <a:ext cx="675051" cy="32928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FDEE66A-3F38-404C-91D0-75BF9DC69B6A}"/>
                </a:ext>
              </a:extLst>
            </p:cNvPr>
            <p:cNvSpPr txBox="1"/>
            <p:nvPr/>
          </p:nvSpPr>
          <p:spPr>
            <a:xfrm>
              <a:off x="6295773" y="4422425"/>
              <a:ext cx="80648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10" dirty="0">
                  <a:solidFill>
                    <a:schemeClr val="bg1"/>
                  </a:solidFill>
                  <a:latin typeface="Neo Sans Pro Light" panose="020B0304030504040204" pitchFamily="34" charset="0"/>
                  <a:cs typeface="Arial" panose="020B0604020202020204" pitchFamily="34" charset="0"/>
                </a:rPr>
                <a:t>керамзито-</a:t>
              </a:r>
            </a:p>
            <a:p>
              <a:pPr algn="ctr"/>
              <a:r>
                <a:rPr lang="ru-RU" sz="910" dirty="0">
                  <a:solidFill>
                    <a:schemeClr val="bg1"/>
                  </a:solidFill>
                  <a:latin typeface="Neo Sans Pro Light" panose="020B0304030504040204" pitchFamily="34" charset="0"/>
                  <a:cs typeface="Arial" panose="020B0604020202020204" pitchFamily="34" charset="0"/>
                </a:rPr>
                <a:t>бетон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E7DFE5-66EF-8EB4-1EDB-75B36F8B9A39}"/>
              </a:ext>
            </a:extLst>
          </p:cNvPr>
          <p:cNvGrpSpPr/>
          <p:nvPr/>
        </p:nvGrpSpPr>
        <p:grpSpPr>
          <a:xfrm>
            <a:off x="10436786" y="1240167"/>
            <a:ext cx="806480" cy="705540"/>
            <a:chOff x="5385494" y="4422425"/>
            <a:chExt cx="806480" cy="705540"/>
          </a:xfrm>
        </p:grpSpPr>
        <p:pic>
          <p:nvPicPr>
            <p:cNvPr id="85" name="Рисунок 84" descr="газобетон.png">
              <a:extLst>
                <a:ext uri="{FF2B5EF4-FFF2-40B4-BE49-F238E27FC236}">
                  <a16:creationId xmlns:a16="http://schemas.microsoft.com/office/drawing/2014/main" id="{3538F59E-9CB2-4AE9-822A-79D75803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6615" y="4792880"/>
              <a:ext cx="686940" cy="3350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B231AE4-9773-4238-8921-EF1CAEE2D2D5}"/>
                </a:ext>
              </a:extLst>
            </p:cNvPr>
            <p:cNvSpPr txBox="1"/>
            <p:nvPr/>
          </p:nvSpPr>
          <p:spPr>
            <a:xfrm>
              <a:off x="5385494" y="4422425"/>
              <a:ext cx="806480" cy="232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10" dirty="0">
                  <a:solidFill>
                    <a:schemeClr val="bg1"/>
                  </a:solidFill>
                  <a:latin typeface="Neo Sans Pro Light" panose="020B0304030504040204" pitchFamily="34" charset="0"/>
                  <a:cs typeface="Arial" panose="020B0604020202020204" pitchFamily="34" charset="0"/>
                </a:rPr>
                <a:t>газобетон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61FC7D7-1AA2-46D1-9D79-DF9F2F017FC2}"/>
              </a:ext>
            </a:extLst>
          </p:cNvPr>
          <p:cNvGrpSpPr/>
          <p:nvPr/>
        </p:nvGrpSpPr>
        <p:grpSpPr>
          <a:xfrm>
            <a:off x="5803240" y="854257"/>
            <a:ext cx="3763459" cy="512448"/>
            <a:chOff x="-55330" y="3005678"/>
            <a:chExt cx="5266269" cy="571939"/>
          </a:xfrm>
        </p:grpSpPr>
        <p:sp>
          <p:nvSpPr>
            <p:cNvPr id="94" name="Параллелограмм 93">
              <a:extLst>
                <a:ext uri="{FF2B5EF4-FFF2-40B4-BE49-F238E27FC236}">
                  <a16:creationId xmlns:a16="http://schemas.microsoft.com/office/drawing/2014/main" id="{50FAC51C-C6D6-499B-A103-93787ACB035F}"/>
                </a:ext>
              </a:extLst>
            </p:cNvPr>
            <p:cNvSpPr/>
            <p:nvPr/>
          </p:nvSpPr>
          <p:spPr>
            <a:xfrm>
              <a:off x="-55330" y="3012754"/>
              <a:ext cx="5266269" cy="34051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16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2259F6C-26BD-4900-94B5-B4999678F4B8}"/>
                </a:ext>
              </a:extLst>
            </p:cNvPr>
            <p:cNvSpPr txBox="1"/>
            <p:nvPr/>
          </p:nvSpPr>
          <p:spPr>
            <a:xfrm>
              <a:off x="-21474" y="3005678"/>
              <a:ext cx="4867431" cy="57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o Sans Pro" pitchFamily="34" charset="0"/>
                  <a:cs typeface="Arial" panose="020B0604020202020204" pitchFamily="34" charset="0"/>
                </a:rPr>
                <a:t> Области применения и особенности :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BCAEC5D-5516-4F82-8B6C-5C139EE1A896}"/>
              </a:ext>
            </a:extLst>
          </p:cNvPr>
          <p:cNvGrpSpPr/>
          <p:nvPr/>
        </p:nvGrpSpPr>
        <p:grpSpPr>
          <a:xfrm>
            <a:off x="269233" y="854351"/>
            <a:ext cx="1862841" cy="318599"/>
            <a:chOff x="-55329" y="3005678"/>
            <a:chExt cx="2695644" cy="355587"/>
          </a:xfrm>
        </p:grpSpPr>
        <p:sp>
          <p:nvSpPr>
            <p:cNvPr id="97" name="Параллелограмм 96">
              <a:extLst>
                <a:ext uri="{FF2B5EF4-FFF2-40B4-BE49-F238E27FC236}">
                  <a16:creationId xmlns:a16="http://schemas.microsoft.com/office/drawing/2014/main" id="{AC2C9414-7C4E-4791-A4AE-8CAC61336241}"/>
                </a:ext>
              </a:extLst>
            </p:cNvPr>
            <p:cNvSpPr/>
            <p:nvPr/>
          </p:nvSpPr>
          <p:spPr>
            <a:xfrm>
              <a:off x="-55329" y="3014132"/>
              <a:ext cx="2695644" cy="34713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16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9921244-3D15-4044-A692-61A71B893C1E}"/>
                </a:ext>
              </a:extLst>
            </p:cNvPr>
            <p:cNvSpPr txBox="1"/>
            <p:nvPr/>
          </p:nvSpPr>
          <p:spPr>
            <a:xfrm>
              <a:off x="-21468" y="3005678"/>
              <a:ext cx="22587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o Sans Pro" pitchFamily="34" charset="0"/>
                  <a:cs typeface="Arial" panose="020B0604020202020204" pitchFamily="34" charset="0"/>
                </a:rPr>
                <a:t> Конструкция:</a:t>
              </a:r>
            </a:p>
          </p:txBody>
        </p:sp>
      </p:grpSp>
      <p:sp>
        <p:nvSpPr>
          <p:cNvPr id="99" name="object 15"/>
          <p:cNvSpPr txBox="1"/>
          <p:nvPr/>
        </p:nvSpPr>
        <p:spPr>
          <a:xfrm>
            <a:off x="5826236" y="4611917"/>
            <a:ext cx="3763459" cy="1397445"/>
          </a:xfrm>
          <a:prstGeom prst="rect">
            <a:avLst/>
          </a:prstGeom>
        </p:spPr>
        <p:txBody>
          <a:bodyPr vert="horz" wrap="square" lIns="0" tIns="13727" rIns="0" bIns="0" rtlCol="0">
            <a:spAutoFit/>
          </a:bodyPr>
          <a:lstStyle/>
          <a:p>
            <a:pPr marL="14450" marR="423387" defTabSz="1040404">
              <a:lnSpc>
                <a:spcPct val="111600"/>
              </a:lnSpc>
              <a:spcBef>
                <a:spcPts val="1046"/>
              </a:spcBef>
              <a:buClr>
                <a:srgbClr val="DA291C"/>
              </a:buClr>
              <a:buSzPct val="112500"/>
              <a:buFont typeface="Wingdings"/>
              <a:buChar char=""/>
              <a:tabLst>
                <a:tab pos="111988" algn="l"/>
              </a:tabLst>
              <a:defRPr/>
            </a:pPr>
            <a:r>
              <a:rPr lang="ru-RU" sz="1200" spc="-85" dirty="0">
                <a:solidFill>
                  <a:schemeClr val="bg1"/>
                </a:solidFill>
                <a:latin typeface="Neo Sans Pro" panose="020B0504030504040204" pitchFamily="34" charset="0"/>
                <a:cs typeface="Microsoft Sans Serif"/>
              </a:rPr>
              <a:t>     </a:t>
            </a:r>
            <a:r>
              <a:rPr sz="1200" spc="-85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Крепление</a:t>
            </a:r>
            <a:r>
              <a:rPr sz="1200" spc="-85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23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теплоизоляционных</a:t>
            </a:r>
            <a:r>
              <a:rPr lang="ru-RU" sz="1200" spc="-23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57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ст</a:t>
            </a:r>
            <a:r>
              <a:rPr sz="1200" spc="-51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ро</a:t>
            </a:r>
            <a:r>
              <a:rPr sz="1200" spc="-57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ит</a:t>
            </a:r>
            <a:r>
              <a:rPr sz="1200" spc="-68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е</a:t>
            </a:r>
            <a:r>
              <a:rPr sz="1200" spc="-46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л</a:t>
            </a:r>
            <a:r>
              <a:rPr sz="1200" spc="-68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ьн</a:t>
            </a:r>
            <a:r>
              <a:rPr sz="1200" spc="-57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ы</a:t>
            </a:r>
            <a:r>
              <a:rPr sz="120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х</a:t>
            </a:r>
            <a:r>
              <a:rPr lang="ru-RU" sz="1200" spc="-108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13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м</a:t>
            </a:r>
            <a:r>
              <a:rPr sz="1200" spc="-97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атериа</a:t>
            </a:r>
            <a:r>
              <a:rPr sz="1200" spc="-85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л</a:t>
            </a:r>
            <a:r>
              <a:rPr sz="1200" spc="-97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о</a:t>
            </a:r>
            <a:r>
              <a:rPr sz="120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в</a:t>
            </a:r>
            <a:r>
              <a:rPr lang="ru-RU" sz="1200" spc="-119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и</a:t>
            </a:r>
            <a:r>
              <a:rPr sz="1200" spc="-63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46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и</a:t>
            </a:r>
            <a:r>
              <a:rPr sz="1200" spc="-102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з</a:t>
            </a:r>
            <a:r>
              <a:rPr sz="1200" spc="-51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д</a:t>
            </a:r>
            <a:r>
              <a:rPr sz="1200" spc="-4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е</a:t>
            </a:r>
            <a:r>
              <a:rPr sz="1200" spc="-34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л</a:t>
            </a:r>
            <a:r>
              <a:rPr sz="1200" spc="-46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и</a:t>
            </a:r>
            <a:r>
              <a:rPr sz="120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й</a:t>
            </a:r>
            <a:r>
              <a:rPr lang="ru-RU" sz="120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br>
              <a:rPr lang="ru-RU" sz="120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</a:br>
            <a:r>
              <a:rPr sz="1200" spc="-8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то</a:t>
            </a:r>
            <a:r>
              <a:rPr sz="1200" spc="-74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л</a:t>
            </a:r>
            <a:r>
              <a:rPr sz="1200" spc="-91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щин</a:t>
            </a:r>
            <a:r>
              <a:rPr sz="1200" spc="-8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о</a:t>
            </a:r>
            <a:r>
              <a:rPr sz="1200" spc="-6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й</a:t>
            </a:r>
            <a:r>
              <a:rPr sz="1200" spc="-8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51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д</a:t>
            </a:r>
            <a:r>
              <a:rPr sz="120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о</a:t>
            </a:r>
            <a:r>
              <a:rPr sz="1200" spc="-34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2</a:t>
            </a:r>
            <a:r>
              <a:rPr lang="ru-RU"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75 </a:t>
            </a:r>
            <a:r>
              <a:rPr sz="1200" spc="-68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мм</a:t>
            </a:r>
            <a:r>
              <a:rPr lang="ru-RU" sz="1200" spc="-68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.</a:t>
            </a:r>
          </a:p>
          <a:p>
            <a:pPr marL="14450" marR="423387" defTabSz="1040404">
              <a:lnSpc>
                <a:spcPct val="111600"/>
              </a:lnSpc>
              <a:spcBef>
                <a:spcPts val="1046"/>
              </a:spcBef>
              <a:buClr>
                <a:srgbClr val="DA291C"/>
              </a:buClr>
              <a:buSzPct val="112500"/>
              <a:buFont typeface="Wingdings"/>
              <a:buChar char=""/>
              <a:tabLst>
                <a:tab pos="111988" algn="l"/>
              </a:tabLst>
              <a:defRPr/>
            </a:pPr>
            <a:endParaRPr lang="ru-RU" sz="1200" dirty="0">
              <a:solidFill>
                <a:schemeClr val="bg1"/>
              </a:solidFill>
              <a:latin typeface="Neo Sans Cyr Medium" panose="020B0703000000000004" pitchFamily="34" charset="0"/>
              <a:cs typeface="Microsoft Sans Serif"/>
            </a:endParaRPr>
          </a:p>
          <a:p>
            <a:pPr marL="14450" marR="5780" defTabSz="1040404">
              <a:lnSpc>
                <a:spcPct val="113300"/>
              </a:lnSpc>
              <a:spcBef>
                <a:spcPts val="165"/>
              </a:spcBef>
              <a:buClr>
                <a:srgbClr val="DA291C"/>
              </a:buClr>
              <a:buSzPct val="112500"/>
              <a:buFont typeface="Wingdings"/>
              <a:buChar char=""/>
              <a:tabLst>
                <a:tab pos="216028" algn="l"/>
              </a:tabLst>
              <a:defRPr/>
            </a:pPr>
            <a:r>
              <a:rPr sz="120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В</a:t>
            </a:r>
            <a:r>
              <a:rPr sz="1200" spc="-182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68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сре</a:t>
            </a:r>
            <a:r>
              <a:rPr sz="1200" spc="-74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д</a:t>
            </a:r>
            <a:r>
              <a:rPr sz="1200" spc="-91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н</a:t>
            </a:r>
            <a:r>
              <a:rPr sz="1200" spc="-8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е</a:t>
            </a:r>
            <a:r>
              <a:rPr sz="1200" spc="-4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м</a:t>
            </a:r>
            <a:r>
              <a:rPr sz="1200" spc="-171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8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н</a:t>
            </a:r>
            <a:r>
              <a:rPr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а</a:t>
            </a:r>
            <a:r>
              <a:rPr sz="1200" spc="-102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1</a:t>
            </a:r>
            <a:r>
              <a:rPr sz="1200" spc="-57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154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к</a:t>
            </a:r>
            <a:r>
              <a:rPr sz="1200" spc="-74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в</a:t>
            </a:r>
            <a:r>
              <a:rPr sz="120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.</a:t>
            </a:r>
            <a:r>
              <a:rPr sz="1200" spc="-91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м</a:t>
            </a:r>
            <a:r>
              <a:rPr sz="1200" spc="-125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40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п</a:t>
            </a:r>
            <a:r>
              <a:rPr sz="1200" spc="-6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л</a:t>
            </a:r>
            <a:r>
              <a:rPr sz="1200" spc="-11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о</a:t>
            </a:r>
            <a:r>
              <a:rPr sz="1200" spc="-23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щ</a:t>
            </a:r>
            <a:r>
              <a:rPr sz="1200" spc="-11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а</a:t>
            </a:r>
            <a:r>
              <a:rPr sz="1200" spc="-23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д</a:t>
            </a:r>
            <a:r>
              <a:rPr sz="1200" spc="-6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и</a:t>
            </a:r>
            <a:r>
              <a:rPr lang="ru-RU"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br>
              <a:rPr lang="ru-RU"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</a:br>
            <a:r>
              <a:rPr sz="1200" spc="-74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теплоизоляции</a:t>
            </a:r>
            <a:r>
              <a:rPr sz="1200" spc="-51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74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применяется</a:t>
            </a:r>
            <a:r>
              <a:rPr sz="1200" spc="-68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6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5-6</a:t>
            </a:r>
            <a:r>
              <a:rPr sz="1200" spc="40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 </a:t>
            </a:r>
            <a:r>
              <a:rPr sz="1200" spc="-17" dirty="0" err="1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дюбелей</a:t>
            </a:r>
            <a:r>
              <a:rPr lang="ru-RU" sz="1200" spc="-17" dirty="0">
                <a:solidFill>
                  <a:schemeClr val="bg1"/>
                </a:solidFill>
                <a:latin typeface="Neo Sans Cyr Medium" panose="020B0703000000000004" pitchFamily="34" charset="0"/>
                <a:cs typeface="Microsoft Sans Serif"/>
              </a:rPr>
              <a:t>.</a:t>
            </a:r>
            <a:endParaRPr sz="1200" dirty="0">
              <a:solidFill>
                <a:schemeClr val="bg1"/>
              </a:solidFill>
              <a:latin typeface="Neo Sans Cyr Medium" panose="020B0703000000000004" pitchFamily="34" charset="0"/>
              <a:cs typeface="Microsoft Sans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199" y="190194"/>
            <a:ext cx="738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ТЕХНИЧЕСКИЕ ХАРАКТЕРИСТИКИ ДЮБЕЛЯ IZL-T </a:t>
            </a:r>
            <a:r>
              <a:rPr lang="en-US" sz="2000" b="1" dirty="0">
                <a:solidFill>
                  <a:schemeClr val="bg1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ONE </a:t>
            </a:r>
            <a:r>
              <a:rPr lang="ru-RU" sz="2000" b="1" dirty="0">
                <a:solidFill>
                  <a:schemeClr val="bg1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0" y="241759"/>
            <a:ext cx="421352" cy="282266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 descr="ТК_группа компаний_красным и белый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97626" y="204594"/>
            <a:ext cx="1863417" cy="353547"/>
          </a:xfrm>
          <a:prstGeom prst="rect">
            <a:avLst/>
          </a:prstGeom>
        </p:spPr>
      </p:pic>
      <p:sp>
        <p:nvSpPr>
          <p:cNvPr id="79" name="Скругленный прямоугольник 78"/>
          <p:cNvSpPr/>
          <p:nvPr/>
        </p:nvSpPr>
        <p:spPr>
          <a:xfrm>
            <a:off x="470220" y="5976650"/>
            <a:ext cx="1387750" cy="405441"/>
          </a:xfrm>
          <a:prstGeom prst="round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35983" y="5999835"/>
            <a:ext cx="1467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Neo Sans Pro" panose="020B0504030504040204" pitchFamily="34" charset="0"/>
              </a:rPr>
              <a:t>КЛАСС СК-</a:t>
            </a:r>
            <a:r>
              <a:rPr lang="en-US" sz="1800" b="1" dirty="0">
                <a:solidFill>
                  <a:schemeClr val="bg1"/>
                </a:solidFill>
                <a:latin typeface="Neo Sans Pro" panose="020B0504030504040204" pitchFamily="34" charset="0"/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983" y="6382115"/>
            <a:ext cx="56890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>
                    <a:lumMod val="75000"/>
                  </a:schemeClr>
                </a:solidFill>
                <a:latin typeface="Neo Sans Pro Light" panose="020B0304030504040204" pitchFamily="34" charset="0"/>
              </a:rPr>
              <a:t>допуск для промышленного и гражданского строительства теплопроводность от 0,001 – 0,003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D1B79BE-8720-824E-9B14-1CB3E0C61CC5}"/>
              </a:ext>
            </a:extLst>
          </p:cNvPr>
          <p:cNvSpPr/>
          <p:nvPr/>
        </p:nvSpPr>
        <p:spPr>
          <a:xfrm>
            <a:off x="7349420" y="3222085"/>
            <a:ext cx="2814175" cy="751354"/>
          </a:xfrm>
          <a:prstGeom prst="rect">
            <a:avLst/>
          </a:prstGeom>
        </p:spPr>
        <p:txBody>
          <a:bodyPr wrap="square" lIns="104009" tIns="52004" rIns="104009" bIns="52004">
            <a:spAutoFit/>
          </a:bodyPr>
          <a:lstStyle/>
          <a:p>
            <a:pPr marL="195029" indent="-195029" defTabSz="104015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Утепление цоколей и стен зданий в системах штукатурных фасадов (СФТК)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4C4EB1-39AB-3143-1B09-AA9F4278ED12}"/>
              </a:ext>
            </a:extLst>
          </p:cNvPr>
          <p:cNvGrpSpPr/>
          <p:nvPr/>
        </p:nvGrpSpPr>
        <p:grpSpPr>
          <a:xfrm>
            <a:off x="10514432" y="5277361"/>
            <a:ext cx="651188" cy="730783"/>
            <a:chOff x="9375935" y="4422425"/>
            <a:chExt cx="651188" cy="730783"/>
          </a:xfrm>
        </p:grpSpPr>
        <p:pic>
          <p:nvPicPr>
            <p:cNvPr id="66" name="Рисунок 65" descr="бетон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5935" y="4792880"/>
              <a:ext cx="651188" cy="360328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9423413" y="4422425"/>
              <a:ext cx="5886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Neo Sans Pro Light" panose="020B0304030504040204" pitchFamily="34" charset="0"/>
                  <a:cs typeface="Arial" panose="020B0604020202020204" pitchFamily="34" charset="0"/>
                </a:rPr>
                <a:t>бетон</a:t>
              </a:r>
            </a:p>
          </p:txBody>
        </p:sp>
      </p:grpSp>
      <p:sp>
        <p:nvSpPr>
          <p:cNvPr id="70" name="object 4"/>
          <p:cNvSpPr txBox="1"/>
          <p:nvPr/>
        </p:nvSpPr>
        <p:spPr>
          <a:xfrm>
            <a:off x="905213" y="5269525"/>
            <a:ext cx="1041597" cy="149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85090" algn="r">
              <a:lnSpc>
                <a:spcPct val="100899"/>
              </a:lnSpc>
            </a:pPr>
            <a:r>
              <a:rPr lang="ru-RU" sz="900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С</a:t>
            </a:r>
            <a:r>
              <a:rPr sz="900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 </a:t>
            </a:r>
            <a:r>
              <a:rPr sz="900" dirty="0" err="1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накаткой</a:t>
            </a:r>
            <a:endParaRPr lang="ru-RU" sz="900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3"/>
          <a:srcRect l="8424" t="10783" r="21367" b="5500"/>
          <a:stretch/>
        </p:blipFill>
        <p:spPr>
          <a:xfrm>
            <a:off x="2004115" y="5205210"/>
            <a:ext cx="341159" cy="362047"/>
          </a:xfrm>
          <a:prstGeom prst="rect">
            <a:avLst/>
          </a:prstGeom>
          <a:ln>
            <a:solidFill>
              <a:srgbClr val="DA291C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4"/>
          <a:srcRect t="771" r="14204" b="2"/>
          <a:stretch/>
        </p:blipFill>
        <p:spPr>
          <a:xfrm>
            <a:off x="2004271" y="4720611"/>
            <a:ext cx="341003" cy="332947"/>
          </a:xfrm>
          <a:prstGeom prst="rect">
            <a:avLst/>
          </a:prstGeom>
          <a:ln>
            <a:solidFill>
              <a:srgbClr val="DA291C"/>
            </a:solidFill>
          </a:ln>
        </p:spPr>
      </p:pic>
      <p:sp>
        <p:nvSpPr>
          <p:cNvPr id="77" name="object 4"/>
          <p:cNvSpPr txBox="1"/>
          <p:nvPr/>
        </p:nvSpPr>
        <p:spPr>
          <a:xfrm>
            <a:off x="897666" y="4780196"/>
            <a:ext cx="1041597" cy="1447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85090" algn="r">
              <a:lnSpc>
                <a:spcPct val="100899"/>
              </a:lnSpc>
            </a:pPr>
            <a:r>
              <a:rPr lang="ru-RU" sz="900" spc="-10" dirty="0">
                <a:solidFill>
                  <a:schemeClr val="bg1"/>
                </a:solidFill>
                <a:latin typeface="Neo Sans Pro Light" panose="020B0304030504040204" pitchFamily="34" charset="0"/>
                <a:cs typeface="Calibri"/>
              </a:rPr>
              <a:t>Гладкий</a:t>
            </a:r>
            <a:endParaRPr lang="ru-RU" sz="900" dirty="0">
              <a:solidFill>
                <a:schemeClr val="bg1"/>
              </a:solidFill>
              <a:latin typeface="Neo Sans Pro Light" panose="020B0304030504040204" pitchFamily="34" charset="0"/>
              <a:cs typeface="Calibri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40F01CF-F472-E22D-C0A3-E16FA47E8BD5}"/>
              </a:ext>
            </a:extLst>
          </p:cNvPr>
          <p:cNvCxnSpPr>
            <a:cxnSpLocks/>
          </p:cNvCxnSpPr>
          <p:nvPr/>
        </p:nvCxnSpPr>
        <p:spPr>
          <a:xfrm flipH="1">
            <a:off x="3853879" y="5114611"/>
            <a:ext cx="1895" cy="824509"/>
          </a:xfrm>
          <a:prstGeom prst="line">
            <a:avLst/>
          </a:prstGeom>
          <a:ln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8D1D378-C86B-99B5-387C-51E491B69F61}"/>
              </a:ext>
            </a:extLst>
          </p:cNvPr>
          <p:cNvCxnSpPr/>
          <p:nvPr/>
        </p:nvCxnSpPr>
        <p:spPr>
          <a:xfrm>
            <a:off x="3604442" y="5114611"/>
            <a:ext cx="250997" cy="0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58BB30A-EC52-7DA9-8E76-CEA98E1BF14F}"/>
              </a:ext>
            </a:extLst>
          </p:cNvPr>
          <p:cNvCxnSpPr>
            <a:cxnSpLocks/>
          </p:cNvCxnSpPr>
          <p:nvPr/>
        </p:nvCxnSpPr>
        <p:spPr>
          <a:xfrm>
            <a:off x="3596358" y="5277361"/>
            <a:ext cx="405159" cy="0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ECCC82-60B1-2046-DED9-349D502F13AD}"/>
              </a:ext>
            </a:extLst>
          </p:cNvPr>
          <p:cNvSpPr txBox="1"/>
          <p:nvPr/>
        </p:nvSpPr>
        <p:spPr>
          <a:xfrm>
            <a:off x="4001517" y="4675153"/>
            <a:ext cx="2119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РЕКОМЕНДОВАННАЯ </a:t>
            </a:r>
          </a:p>
          <a:p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глубина установки 50 мм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E9B8703-D021-3C82-1339-EE02F25DD207}"/>
              </a:ext>
            </a:extLst>
          </p:cNvPr>
          <p:cNvCxnSpPr>
            <a:cxnSpLocks/>
          </p:cNvCxnSpPr>
          <p:nvPr/>
        </p:nvCxnSpPr>
        <p:spPr>
          <a:xfrm>
            <a:off x="3604442" y="5939120"/>
            <a:ext cx="249437" cy="0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FC736E8-8AC6-8DAC-EC66-9B34A6F24B9B}"/>
              </a:ext>
            </a:extLst>
          </p:cNvPr>
          <p:cNvSpPr txBox="1"/>
          <p:nvPr/>
        </p:nvSpPr>
        <p:spPr>
          <a:xfrm>
            <a:off x="4001517" y="5146777"/>
            <a:ext cx="2119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СТАНДАРТНАЯ </a:t>
            </a:r>
          </a:p>
          <a:p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глубина установки 40 мм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D0F6F79-93F3-A4C7-64CD-6AB8579DDCA6}"/>
              </a:ext>
            </a:extLst>
          </p:cNvPr>
          <p:cNvCxnSpPr>
            <a:cxnSpLocks/>
          </p:cNvCxnSpPr>
          <p:nvPr/>
        </p:nvCxnSpPr>
        <p:spPr>
          <a:xfrm>
            <a:off x="3598900" y="5451050"/>
            <a:ext cx="249437" cy="0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940383-F5EE-5E5B-C422-B6329DB99D46}"/>
              </a:ext>
            </a:extLst>
          </p:cNvPr>
          <p:cNvSpPr txBox="1"/>
          <p:nvPr/>
        </p:nvSpPr>
        <p:spPr>
          <a:xfrm>
            <a:off x="4001517" y="5573999"/>
            <a:ext cx="2119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МИНИМАЛЬНАЯ </a:t>
            </a:r>
          </a:p>
          <a:p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глубина </a:t>
            </a:r>
            <a:r>
              <a:rPr lang="ru-RU" sz="800">
                <a:solidFill>
                  <a:schemeClr val="bg1"/>
                </a:solidFill>
                <a:latin typeface="Neo Sans Cyr Medium" panose="020B0703000000000004" pitchFamily="34" charset="0"/>
              </a:rPr>
              <a:t>установки 25 </a:t>
            </a:r>
            <a:r>
              <a:rPr lang="ru-RU" sz="800" dirty="0">
                <a:solidFill>
                  <a:schemeClr val="bg1"/>
                </a:solidFill>
                <a:latin typeface="Neo Sans Cyr Medium" panose="020B0703000000000004" pitchFamily="34" charset="0"/>
              </a:rPr>
              <a:t>мм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D7AAD8C-101C-F331-4FAB-01C1EC166191}"/>
              </a:ext>
            </a:extLst>
          </p:cNvPr>
          <p:cNvSpPr/>
          <p:nvPr/>
        </p:nvSpPr>
        <p:spPr>
          <a:xfrm>
            <a:off x="3812443" y="5049259"/>
            <a:ext cx="88669" cy="88669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AC3E9F5-3C5A-E433-C8F3-E24D40734A45}"/>
              </a:ext>
            </a:extLst>
          </p:cNvPr>
          <p:cNvSpPr/>
          <p:nvPr/>
        </p:nvSpPr>
        <p:spPr>
          <a:xfrm>
            <a:off x="3812443" y="5236471"/>
            <a:ext cx="88669" cy="88669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2F9A569-8F63-91E5-E914-FA2526F1A782}"/>
              </a:ext>
            </a:extLst>
          </p:cNvPr>
          <p:cNvSpPr/>
          <p:nvPr/>
        </p:nvSpPr>
        <p:spPr>
          <a:xfrm>
            <a:off x="3812443" y="5423683"/>
            <a:ext cx="88669" cy="88669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AC2DED9-F45B-7D3F-2947-2D8CC54A377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25428" y="4872636"/>
            <a:ext cx="191528" cy="252307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099B3AC-6C07-19D4-2D78-CD74BFEB4A73}"/>
              </a:ext>
            </a:extLst>
          </p:cNvPr>
          <p:cNvCxnSpPr>
            <a:cxnSpLocks/>
          </p:cNvCxnSpPr>
          <p:nvPr/>
        </p:nvCxnSpPr>
        <p:spPr>
          <a:xfrm>
            <a:off x="3862902" y="5475107"/>
            <a:ext cx="191528" cy="252307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6FFFF-7F3C-5597-C734-54B384ECB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22418F3-FF2A-EDF2-7513-615DE55AE24C}"/>
              </a:ext>
            </a:extLst>
          </p:cNvPr>
          <p:cNvSpPr/>
          <p:nvPr/>
        </p:nvSpPr>
        <p:spPr>
          <a:xfrm>
            <a:off x="0" y="224723"/>
            <a:ext cx="405874" cy="276564"/>
          </a:xfrm>
          <a:custGeom>
            <a:avLst/>
            <a:gdLst/>
            <a:ahLst/>
            <a:cxnLst/>
            <a:rect l="l" t="t" r="r" b="b"/>
            <a:pathLst>
              <a:path w="416559" h="283845">
                <a:moveTo>
                  <a:pt x="416052" y="0"/>
                </a:moveTo>
                <a:lnTo>
                  <a:pt x="0" y="0"/>
                </a:lnTo>
                <a:lnTo>
                  <a:pt x="0" y="283464"/>
                </a:lnTo>
                <a:lnTo>
                  <a:pt x="416052" y="283464"/>
                </a:lnTo>
                <a:lnTo>
                  <a:pt x="416052" y="0"/>
                </a:lnTo>
                <a:close/>
              </a:path>
            </a:pathLst>
          </a:custGeom>
          <a:solidFill>
            <a:srgbClr val="DA291C"/>
          </a:solidFill>
        </p:spPr>
        <p:txBody>
          <a:bodyPr wrap="square" lIns="0" tIns="0" rIns="0" bIns="0" rtlCol="0"/>
          <a:lstStyle/>
          <a:p>
            <a:endParaRPr sz="1726" dirty="0">
              <a:latin typeface="Montserrat Medium" panose="00000600000000000000" pitchFamily="2" charset="-52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83B9AA5-D32D-3A52-6317-A2E79EFF5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391" y="58484"/>
            <a:ext cx="7585710" cy="612258"/>
          </a:xfrm>
          <a:prstGeom prst="rect">
            <a:avLst/>
          </a:prstGeom>
        </p:spPr>
        <p:txBody>
          <a:bodyPr vert="horz" wrap="square" lIns="0" tIns="12374" rIns="0" bIns="0" rtlCol="0" anchor="ctr">
            <a:spAutoFit/>
          </a:bodyPr>
          <a:lstStyle/>
          <a:p>
            <a:pPr marL="12374">
              <a:lnSpc>
                <a:spcPct val="100000"/>
              </a:lnSpc>
              <a:spcBef>
                <a:spcPts val="97"/>
              </a:spcBef>
            </a:pPr>
            <a:r>
              <a:rPr lang="ru-RU" sz="1949" b="1" spc="73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ИННОВАЦИОННЫЕ</a:t>
            </a:r>
            <a:r>
              <a:rPr lang="ru-RU" sz="1949" b="1" spc="-127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lang="ru-RU" sz="1949" b="1" spc="68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РЕШЕНИЯ</a:t>
            </a:r>
            <a:r>
              <a:rPr lang="ru-RU" sz="1949" b="1" spc="-97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 ДЛЯ ПУСТОТЕЛЫХ МАТЕРИАЛОВ И ЛЕГКИХ БЕТОНОВ </a:t>
            </a:r>
            <a:r>
              <a:rPr lang="ru-RU" sz="1949" b="1" spc="-19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IZL-T</a:t>
            </a:r>
            <a:r>
              <a:rPr lang="ru-RU" sz="1949" b="1" spc="-102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 </a:t>
            </a:r>
            <a:r>
              <a:rPr lang="ru-RU" sz="1949" b="1" spc="24" dirty="0">
                <a:solidFill>
                  <a:schemeClr val="bg1"/>
                </a:solidFill>
                <a:latin typeface="Neo Sans Pro" panose="020B0804030504040204" pitchFamily="34" charset="0"/>
                <a:cs typeface="Trebuchet MS"/>
              </a:rPr>
              <a:t>ONE 10</a:t>
            </a:r>
            <a:endParaRPr sz="1949" dirty="0">
              <a:solidFill>
                <a:schemeClr val="bg1"/>
              </a:solidFill>
              <a:latin typeface="Neo Sans Pro" panose="020B0804030504040204" pitchFamily="34" charset="0"/>
              <a:cs typeface="Trebuchet MS"/>
            </a:endParaRPr>
          </a:p>
        </p:txBody>
      </p:sp>
      <p:pic>
        <p:nvPicPr>
          <p:cNvPr id="28" name="object 28">
            <a:extLst>
              <a:ext uri="{FF2B5EF4-FFF2-40B4-BE49-F238E27FC236}">
                <a16:creationId xmlns:a16="http://schemas.microsoft.com/office/drawing/2014/main" id="{C0A756D4-FC6A-5A3E-03FD-E592B21E66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8152" y="212844"/>
            <a:ext cx="3204430" cy="409835"/>
          </a:xfrm>
          <a:prstGeom prst="rect">
            <a:avLst/>
          </a:prstGeom>
        </p:spPr>
      </p:pic>
      <p:pic>
        <p:nvPicPr>
          <p:cNvPr id="2054" name="Picture 6" descr="🔺">
            <a:extLst>
              <a:ext uri="{FF2B5EF4-FFF2-40B4-BE49-F238E27FC236}">
                <a16:creationId xmlns:a16="http://schemas.microsoft.com/office/drawing/2014/main" id="{BF848C48-8D90-A09B-BCBC-F0B45661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709" y="-336857"/>
            <a:ext cx="593963" cy="5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CFAA003-4143-45DF-98B8-3191808F3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35727"/>
              </p:ext>
            </p:extLst>
          </p:nvPr>
        </p:nvGraphicFramePr>
        <p:xfrm>
          <a:off x="640391" y="1251157"/>
          <a:ext cx="5114045" cy="4608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М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а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т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е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р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и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а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л</a:t>
                      </a:r>
                      <a:r>
                        <a:rPr sz="800" b="1" spc="-8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ос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н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ова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н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ия</a:t>
                      </a:r>
                      <a:endParaRPr sz="800" dirty="0">
                        <a:latin typeface="Neo Sans Pro" panose="020B0804030504040204" pitchFamily="34" charset="0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5875" marR="10795" indent="-6350" algn="ctr">
                        <a:lnSpc>
                          <a:spcPct val="100000"/>
                        </a:lnSpc>
                        <a:tabLst/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Глубина 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ан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к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е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овки,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м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м</a:t>
                      </a:r>
                      <a:endParaRPr sz="800" dirty="0">
                        <a:latin typeface="Neo Sans Pro" panose="020B0804030504040204" pitchFamily="34" charset="0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74930" marR="66675" indent="1905" algn="ctr">
                        <a:lnSpc>
                          <a:spcPct val="100000"/>
                        </a:lnSpc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Значение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допускаемых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вытягивающих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на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г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р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у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з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о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к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,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кН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Neo Sans Pro" panose="020B0804030504040204" pitchFamily="34" charset="0"/>
                          <a:cs typeface="Trebuchet MS"/>
                        </a:rPr>
                        <a:t>кг*</a:t>
                      </a:r>
                      <a:endParaRPr sz="800" dirty="0">
                        <a:latin typeface="Neo Sans Pro" panose="020B0804030504040204" pitchFamily="34" charset="0"/>
                        <a:cs typeface="Trebuchet MS"/>
                      </a:endParaRPr>
                    </a:p>
                  </a:txBody>
                  <a:tcPr marL="0" marR="0" marT="21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Бетон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класса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прочности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ниже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В25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50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/3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ад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керам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ча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М125-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рас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тв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ре</a:t>
                      </a:r>
                      <a:r>
                        <a:rPr lang="ru-RU" sz="800" spc="-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0-М200</a:t>
                      </a:r>
                      <a:endParaRPr lang="ru-RU"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50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35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35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ад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уст</a:t>
                      </a:r>
                      <a:r>
                        <a:rPr sz="800" spc="1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тело</a:t>
                      </a:r>
                      <a:r>
                        <a:rPr sz="800" spc="-1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керам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.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ча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н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рас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тв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ре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10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50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 за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телем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асса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,5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50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0,2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9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/2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9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9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Ячеистый бетон,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класса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прочности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ниже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В3,5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(D500)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50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27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27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3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Бетон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класса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прочности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ниже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В25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31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31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ад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керам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ча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М125-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рас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тв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ре</a:t>
                      </a:r>
                      <a:r>
                        <a:rPr lang="ru-RU" sz="800" spc="-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0-М200</a:t>
                      </a:r>
                      <a:endParaRPr lang="ru-RU"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30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30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76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ад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уст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тело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керам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ча</a:t>
                      </a:r>
                      <a:r>
                        <a:rPr lang="ru-RU"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рас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тв</a:t>
                      </a:r>
                      <a:r>
                        <a:rPr lang="ru-RU"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ре</a:t>
                      </a:r>
                      <a:r>
                        <a:rPr lang="ru-RU"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22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22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26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 за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телем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асса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,5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398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Ячеистый бетон,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класса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прочности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ниже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В3,5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(D500)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Бетон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класса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прочности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ниже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В25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8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8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8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4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 за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телем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л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асса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,5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4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25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23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кН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23</a:t>
                      </a:r>
                      <a:r>
                        <a:rPr sz="800" spc="15" dirty="0" err="1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кг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75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47141"/>
                  </a:ext>
                </a:extLst>
              </a:tr>
            </a:tbl>
          </a:graphicData>
        </a:graphic>
      </p:graphicFrame>
      <p:graphicFrame>
        <p:nvGraphicFramePr>
          <p:cNvPr id="41" name="object 6">
            <a:extLst>
              <a:ext uri="{FF2B5EF4-FFF2-40B4-BE49-F238E27FC236}">
                <a16:creationId xmlns:a16="http://schemas.microsoft.com/office/drawing/2014/main" id="{2F84AD6C-AFCF-4979-8A2F-C543857F5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77211"/>
              </p:ext>
            </p:extLst>
          </p:nvPr>
        </p:nvGraphicFramePr>
        <p:xfrm>
          <a:off x="6442124" y="1251157"/>
          <a:ext cx="4281044" cy="1647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7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</a:rPr>
                        <a:t>Метод испытаний по  ГОСТ Р 58360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Montserrat Medium" panose="020B0604020202020204" charset="-52"/>
                      </a:endParaRPr>
                    </a:p>
                    <a:p>
                      <a:pPr marL="49530" marR="41910" indent="22352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800" dirty="0">
                        <a:latin typeface="Montserrat Medium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Montserrat Medium" panose="020B0604020202020204" charset="-52"/>
                        </a:rPr>
                        <a:t>Критерии оценки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Montserrat Medium" panose="020B0604020202020204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Montserrat Medium" panose="020B0604020202020204" charset="-52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735" marR="3048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Значение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критерия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для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классов </a:t>
                      </a:r>
                      <a:r>
                        <a:rPr sz="800" spc="-2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надежности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по применению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тарельчатого</a:t>
                      </a:r>
                      <a:r>
                        <a:rPr sz="800" spc="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анкера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7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*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7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СК0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8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7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СК1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8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7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СК2</a:t>
                      </a:r>
                      <a:endParaRPr sz="8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18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6.4.7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125730">
                        <a:lnSpc>
                          <a:spcPct val="100000"/>
                        </a:lnSpc>
                      </a:pPr>
                      <a:r>
                        <a:rPr sz="700" spc="-3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Среднее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значение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вытягивающего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усилия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после </a:t>
                      </a:r>
                      <a:r>
                        <a:rPr sz="700" spc="-2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ц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иклич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е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го</a:t>
                      </a:r>
                      <a:r>
                        <a:rPr sz="700" spc="4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изменения температур,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%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от 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среднего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значения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исходном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состоянии,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менее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(3)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00" spc="4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80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-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6.4.8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2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Удельная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потеря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теплоты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анкерного</a:t>
                      </a:r>
                      <a:r>
                        <a:rPr sz="700" spc="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крепления, </a:t>
                      </a:r>
                      <a:r>
                        <a:rPr sz="700" spc="-25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3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Вт/С,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не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(4)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260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0,002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2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0,003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2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FFFFFF"/>
                          </a:solidFill>
                          <a:latin typeface="Montserrat Medium" panose="00000600000000000000" pitchFamily="2" charset="-52"/>
                          <a:cs typeface="Arial" panose="020B0604020202020204" pitchFamily="34" charset="0"/>
                        </a:rPr>
                        <a:t>0,006</a:t>
                      </a:r>
                      <a:endParaRPr sz="700" dirty="0">
                        <a:latin typeface="Montserrat Medium" panose="00000600000000000000" pitchFamily="2" charset="-52"/>
                        <a:cs typeface="Arial" panose="020B0604020202020204" pitchFamily="34" charset="0"/>
                      </a:endParaRPr>
                    </a:p>
                  </a:txBody>
                  <a:tcPr marL="0" marR="0" marT="2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E7F4C0-02C4-C81A-CD50-F2081486C86D}"/>
              </a:ext>
            </a:extLst>
          </p:cNvPr>
          <p:cNvSpPr txBox="1"/>
          <p:nvPr/>
        </p:nvSpPr>
        <p:spPr>
          <a:xfrm>
            <a:off x="591453" y="704236"/>
            <a:ext cx="3223694" cy="492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spc="-93" dirty="0">
                <a:solidFill>
                  <a:srgbClr val="FF1919"/>
                </a:solidFill>
                <a:latin typeface="Neo Sans Pro" panose="020B0804030504040204" pitchFamily="34" charset="0"/>
                <a:cs typeface="Trebuchet MS"/>
              </a:rPr>
              <a:t>НЕСУЩАЯ СПОСОБНОСТЬ</a:t>
            </a:r>
            <a:endParaRPr lang="ru-RU" sz="2000" dirty="0">
              <a:solidFill>
                <a:srgbClr val="FF1919"/>
              </a:solidFill>
              <a:latin typeface="Neo Sans Pro" panose="020B0804030504040204" pitchFamily="34" charset="0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CD237-3F1B-F5E1-DF09-D69E572471CE}"/>
              </a:ext>
            </a:extLst>
          </p:cNvPr>
          <p:cNvSpPr txBox="1"/>
          <p:nvPr/>
        </p:nvSpPr>
        <p:spPr>
          <a:xfrm>
            <a:off x="6325062" y="704236"/>
            <a:ext cx="3223694" cy="492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1919"/>
                </a:solidFill>
                <a:latin typeface="Neo Sans Pro" panose="020B0804030504040204" pitchFamily="34" charset="0"/>
                <a:cs typeface="Trebuchet MS"/>
              </a:rPr>
              <a:t>ТЕПЛОПРОВОДНОСТЬ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DD4A7-B184-8880-A8FD-69F1ABFF78D4}"/>
              </a:ext>
            </a:extLst>
          </p:cNvPr>
          <p:cNvSpPr txBox="1"/>
          <p:nvPr/>
        </p:nvSpPr>
        <p:spPr>
          <a:xfrm>
            <a:off x="588981" y="5971269"/>
            <a:ext cx="534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* - нагрузка указана согласно технической документации с учетом коэффициента безопасности не менее 5, (пример – Бетон класса прочности Б25 глубина анкеровки 60 мм, значение допускаемых вытягивающих нагрузок 0,30 </a:t>
            </a:r>
            <a:r>
              <a:rPr lang="ru-RU" sz="800" dirty="0" err="1">
                <a:solidFill>
                  <a:schemeClr val="bg1"/>
                </a:solidFill>
                <a:latin typeface="Montserrat SemiBold" panose="00000700000000000000" pitchFamily="2" charset="-52"/>
              </a:rPr>
              <a:t>kH</a:t>
            </a:r>
            <a:r>
              <a:rPr lang="ru-RU" sz="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 * 5 = 1,50 </a:t>
            </a:r>
            <a:r>
              <a:rPr lang="ru-RU" sz="800" dirty="0" err="1">
                <a:solidFill>
                  <a:schemeClr val="bg1"/>
                </a:solidFill>
                <a:latin typeface="Montserrat SemiBold" panose="00000700000000000000" pitchFamily="2" charset="-52"/>
              </a:rPr>
              <a:t>kH</a:t>
            </a:r>
            <a:r>
              <a:rPr lang="ru-RU" sz="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 – рабочая нагрузка)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42124" y="2813174"/>
            <a:ext cx="5937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Clr>
                <a:srgbClr val="DA291C"/>
              </a:buClr>
              <a:buSzPct val="150000"/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>
              <a:buClr>
                <a:srgbClr val="DA291C"/>
              </a:buClr>
              <a:buSzPct val="150000"/>
            </a:pPr>
            <a:r>
              <a:rPr lang="ru-RU" sz="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* Теплопроводность дюбеля  0,002 соответствует классу СК0 </a:t>
            </a:r>
            <a:endParaRPr lang="ru-RU" sz="800" dirty="0"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866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8579" r="172" b="6995"/>
          <a:stretch/>
        </p:blipFill>
        <p:spPr>
          <a:xfrm>
            <a:off x="0" y="0"/>
            <a:ext cx="11882038" cy="684053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0"/>
            <a:ext cx="11879263" cy="6840538"/>
          </a:xfrm>
          <a:prstGeom prst="rect">
            <a:avLst/>
          </a:prstGeom>
          <a:solidFill>
            <a:srgbClr val="08080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26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273BFA-6F08-F24A-BD76-54563F222E0C}"/>
              </a:ext>
            </a:extLst>
          </p:cNvPr>
          <p:cNvSpPr txBox="1"/>
          <p:nvPr/>
        </p:nvSpPr>
        <p:spPr>
          <a:xfrm>
            <a:off x="1038717" y="2012671"/>
            <a:ext cx="189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Комплексная поставка всего необходимого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FE9F58-1E62-7B4E-AC07-9619C3D4F00C}"/>
              </a:ext>
            </a:extLst>
          </p:cNvPr>
          <p:cNvSpPr txBox="1"/>
          <p:nvPr/>
        </p:nvSpPr>
        <p:spPr>
          <a:xfrm>
            <a:off x="6248890" y="2012671"/>
            <a:ext cx="203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Просчет </a:t>
            </a:r>
            <a:endParaRPr lang="en-US" sz="1600" dirty="0">
              <a:solidFill>
                <a:schemeClr val="bg1"/>
              </a:solidFill>
              <a:latin typeface="Neo Sans Pro Cyr Medium" panose="020B060403050404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и предложение необходимого крепежа для объекта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8E3DCA-3763-0644-B6F2-493014A65387}"/>
              </a:ext>
            </a:extLst>
          </p:cNvPr>
          <p:cNvSpPr txBox="1"/>
          <p:nvPr/>
        </p:nvSpPr>
        <p:spPr>
          <a:xfrm>
            <a:off x="2210270" y="4233771"/>
            <a:ext cx="22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Оперативная обработка заявок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1820AF-68F4-234B-8347-1D21B1DF82BE}"/>
              </a:ext>
            </a:extLst>
          </p:cNvPr>
          <p:cNvSpPr txBox="1"/>
          <p:nvPr/>
        </p:nvSpPr>
        <p:spPr>
          <a:xfrm>
            <a:off x="3379552" y="2012671"/>
            <a:ext cx="2718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Neo Sans Pro Cyr Medium" panose="020B0604030504040204" pitchFamily="34" charset="0"/>
              </a:rPr>
              <a:t>Пересогласование</a:t>
            </a:r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 крепежа </a:t>
            </a:r>
            <a:endParaRPr lang="en-US" sz="1600" dirty="0">
              <a:solidFill>
                <a:schemeClr val="bg1"/>
              </a:solidFill>
              <a:latin typeface="Neo Sans Pro Cyr Medium" panose="020B060403050404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у заказчиков</a:t>
            </a:r>
            <a:endParaRPr lang="en-US" sz="1600" dirty="0">
              <a:solidFill>
                <a:schemeClr val="bg1"/>
              </a:solidFill>
              <a:latin typeface="Neo Sans Pro Cyr Medium" panose="020B060403050404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и подрядчиков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0FEB6F-D78C-EA4E-AB55-A8991A509021}"/>
              </a:ext>
            </a:extLst>
          </p:cNvPr>
          <p:cNvSpPr txBox="1"/>
          <p:nvPr/>
        </p:nvSpPr>
        <p:spPr>
          <a:xfrm>
            <a:off x="4958428" y="4233771"/>
            <a:ext cx="2152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Выезд </a:t>
            </a:r>
            <a:endParaRPr lang="en-US" sz="1600" dirty="0">
              <a:solidFill>
                <a:schemeClr val="bg1"/>
              </a:solidFill>
              <a:latin typeface="Neo Sans Pro Cyr Medium" panose="020B060403050404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на объекты</a:t>
            </a:r>
          </a:p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и проведение испытаний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D9B304-560E-1040-B0AC-EE7233C44C90}"/>
              </a:ext>
            </a:extLst>
          </p:cNvPr>
          <p:cNvSpPr txBox="1"/>
          <p:nvPr/>
        </p:nvSpPr>
        <p:spPr>
          <a:xfrm>
            <a:off x="7719093" y="4233771"/>
            <a:ext cx="203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Техническая консультация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273BFA-6F08-F24A-BD76-54563F222E0C}"/>
              </a:ext>
            </a:extLst>
          </p:cNvPr>
          <p:cNvSpPr txBox="1"/>
          <p:nvPr/>
        </p:nvSpPr>
        <p:spPr>
          <a:xfrm>
            <a:off x="8892480" y="2012671"/>
            <a:ext cx="244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Сопоставление </a:t>
            </a:r>
            <a:b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Neo Sans Pro Cyr Medium" panose="020B0604030504040204" pitchFamily="34" charset="0"/>
              </a:rPr>
              <a:t>и подбор аналогов крепежа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0138" y="190059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Neo Sans Pro" panose="020B0504030504040204" pitchFamily="34" charset="0"/>
                <a:cs typeface="Arial" panose="020B0604020202020204" pitchFamily="34" charset="0"/>
              </a:rPr>
              <a:t>НАШИ СЕРВИСЫ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41759"/>
            <a:ext cx="421352" cy="282266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К_группа компаний_красным и бел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7626" y="204594"/>
            <a:ext cx="1863417" cy="35354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C8139A4-64AE-FD6D-605D-16E5737B7AB7}"/>
              </a:ext>
            </a:extLst>
          </p:cNvPr>
          <p:cNvSpPr/>
          <p:nvPr/>
        </p:nvSpPr>
        <p:spPr>
          <a:xfrm>
            <a:off x="909013" y="1052008"/>
            <a:ext cx="909975" cy="90997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 descr="Комплекснос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680" y="1249693"/>
            <a:ext cx="659747" cy="514603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DB6A0BD-D4FE-0325-438A-3B1B7CEDB4D4}"/>
              </a:ext>
            </a:extLst>
          </p:cNvPr>
          <p:cNvSpPr/>
          <p:nvPr/>
        </p:nvSpPr>
        <p:spPr>
          <a:xfrm>
            <a:off x="3270771" y="1052008"/>
            <a:ext cx="909975" cy="909975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 descr="Инженер_борд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6344" y="1160653"/>
            <a:ext cx="658184" cy="69268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2AD989E5-FAE3-6C03-B25E-316C315F0A82}"/>
              </a:ext>
            </a:extLst>
          </p:cNvPr>
          <p:cNvSpPr/>
          <p:nvPr/>
        </p:nvSpPr>
        <p:spPr>
          <a:xfrm>
            <a:off x="6149537" y="1052008"/>
            <a:ext cx="909975" cy="909975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Расчеты_бе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291410" y="1217704"/>
            <a:ext cx="578581" cy="57858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0969359A-0E06-0B74-5E34-169F527C9BF5}"/>
              </a:ext>
            </a:extLst>
          </p:cNvPr>
          <p:cNvSpPr/>
          <p:nvPr/>
        </p:nvSpPr>
        <p:spPr>
          <a:xfrm>
            <a:off x="8623097" y="1052008"/>
            <a:ext cx="909975" cy="909975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Список_2_бе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892480" y="1216471"/>
            <a:ext cx="398494" cy="581047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5B2C9F57-9BFE-D521-503A-CC658A62725A}"/>
              </a:ext>
            </a:extLst>
          </p:cNvPr>
          <p:cNvSpPr/>
          <p:nvPr/>
        </p:nvSpPr>
        <p:spPr>
          <a:xfrm>
            <a:off x="2019260" y="3244976"/>
            <a:ext cx="909975" cy="909975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Список_бел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242568" y="3417583"/>
            <a:ext cx="450317" cy="56762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BAAE5673-E80D-71D7-27ED-1A38E92BD0B5}"/>
              </a:ext>
            </a:extLst>
          </p:cNvPr>
          <p:cNvSpPr/>
          <p:nvPr/>
        </p:nvSpPr>
        <p:spPr>
          <a:xfrm>
            <a:off x="4817749" y="3244976"/>
            <a:ext cx="909975" cy="909975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Инженер_2_борд.png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1218" y="3405311"/>
            <a:ext cx="579882" cy="59217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2587339F-1898-2830-6429-9E8D1EB1D33B}"/>
              </a:ext>
            </a:extLst>
          </p:cNvPr>
          <p:cNvSpPr/>
          <p:nvPr/>
        </p:nvSpPr>
        <p:spPr>
          <a:xfrm>
            <a:off x="7646572" y="3244976"/>
            <a:ext cx="909975" cy="909975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Коммуникация_2_борд.png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9093" y="3346176"/>
            <a:ext cx="758337" cy="71044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3B5537-8046-C73A-5191-04823A457C11}"/>
              </a:ext>
            </a:extLst>
          </p:cNvPr>
          <p:cNvCxnSpPr>
            <a:cxnSpLocks/>
          </p:cNvCxnSpPr>
          <p:nvPr/>
        </p:nvCxnSpPr>
        <p:spPr>
          <a:xfrm>
            <a:off x="1027016" y="1961983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5C9E6CB-CADA-F55D-473A-18A3E4B7F4FA}"/>
              </a:ext>
            </a:extLst>
          </p:cNvPr>
          <p:cNvCxnSpPr>
            <a:cxnSpLocks/>
          </p:cNvCxnSpPr>
          <p:nvPr/>
        </p:nvCxnSpPr>
        <p:spPr>
          <a:xfrm>
            <a:off x="3371103" y="1961983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EC1784-AFC8-265B-9F93-42F1B0211391}"/>
              </a:ext>
            </a:extLst>
          </p:cNvPr>
          <p:cNvCxnSpPr>
            <a:cxnSpLocks/>
          </p:cNvCxnSpPr>
          <p:nvPr/>
        </p:nvCxnSpPr>
        <p:spPr>
          <a:xfrm>
            <a:off x="6248890" y="1961983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468C6FB-A0AB-8B97-86B0-CF85EBA1EE4F}"/>
              </a:ext>
            </a:extLst>
          </p:cNvPr>
          <p:cNvCxnSpPr>
            <a:cxnSpLocks/>
          </p:cNvCxnSpPr>
          <p:nvPr/>
        </p:nvCxnSpPr>
        <p:spPr>
          <a:xfrm>
            <a:off x="8768475" y="1961983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B99F7A9-12E4-8052-B261-2852F0417F31}"/>
              </a:ext>
            </a:extLst>
          </p:cNvPr>
          <p:cNvCxnSpPr>
            <a:cxnSpLocks/>
          </p:cNvCxnSpPr>
          <p:nvPr/>
        </p:nvCxnSpPr>
        <p:spPr>
          <a:xfrm>
            <a:off x="2201821" y="4154951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80FA8CB-DF36-8C87-ED31-D6C0D65673D6}"/>
              </a:ext>
            </a:extLst>
          </p:cNvPr>
          <p:cNvCxnSpPr>
            <a:cxnSpLocks/>
          </p:cNvCxnSpPr>
          <p:nvPr/>
        </p:nvCxnSpPr>
        <p:spPr>
          <a:xfrm>
            <a:off x="4908254" y="4154951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24768D5-55EF-3F74-7D08-AE6123C236EC}"/>
              </a:ext>
            </a:extLst>
          </p:cNvPr>
          <p:cNvCxnSpPr>
            <a:cxnSpLocks/>
          </p:cNvCxnSpPr>
          <p:nvPr/>
        </p:nvCxnSpPr>
        <p:spPr>
          <a:xfrm>
            <a:off x="7665207" y="4154951"/>
            <a:ext cx="0" cy="1085316"/>
          </a:xfrm>
          <a:prstGeom prst="line">
            <a:avLst/>
          </a:prstGeom>
          <a:ln w="28575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3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Здание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11879263" cy="68405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7605C7-5563-38E3-559B-3D221276DE3D}"/>
              </a:ext>
            </a:extLst>
          </p:cNvPr>
          <p:cNvSpPr/>
          <p:nvPr/>
        </p:nvSpPr>
        <p:spPr>
          <a:xfrm>
            <a:off x="-1" y="0"/>
            <a:ext cx="11879263" cy="6840538"/>
          </a:xfrm>
          <a:prstGeom prst="rect">
            <a:avLst/>
          </a:prstGeom>
          <a:solidFill>
            <a:srgbClr val="08080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26"/>
          </a:p>
        </p:txBody>
      </p:sp>
      <p:pic>
        <p:nvPicPr>
          <p:cNvPr id="34" name="Рисунок 33" descr="ТК_группа компаний_красным и бел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7919" y="2431522"/>
            <a:ext cx="3193430" cy="60589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273890" y="3803126"/>
            <a:ext cx="7574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ТЕПЛО ВАШЕГО ДОМА ПОД НАШЕЙ ЗАЩИТОЙ!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D1D2E7-9284-60F0-6547-A52C45FA3CF2}"/>
              </a:ext>
            </a:extLst>
          </p:cNvPr>
          <p:cNvGrpSpPr/>
          <p:nvPr/>
        </p:nvGrpSpPr>
        <p:grpSpPr>
          <a:xfrm>
            <a:off x="10852795" y="3833904"/>
            <a:ext cx="338554" cy="338554"/>
            <a:chOff x="10859315" y="5536831"/>
            <a:chExt cx="338554" cy="338554"/>
          </a:xfrm>
        </p:grpSpPr>
        <p:sp>
          <p:nvSpPr>
            <p:cNvPr id="37" name="Овал 36"/>
            <p:cNvSpPr/>
            <p:nvPr/>
          </p:nvSpPr>
          <p:spPr>
            <a:xfrm>
              <a:off x="10859315" y="5536831"/>
              <a:ext cx="338554" cy="3385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81D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Фигура, имеющая форму буквы L 37"/>
            <p:cNvSpPr/>
            <p:nvPr/>
          </p:nvSpPr>
          <p:spPr>
            <a:xfrm rot="18609529">
              <a:off x="10912117" y="5624771"/>
              <a:ext cx="232947" cy="128467"/>
            </a:xfrm>
            <a:prstGeom prst="corner">
              <a:avLst/>
            </a:prstGeom>
            <a:solidFill>
              <a:srgbClr val="D81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075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74197</TotalTime>
  <Words>638</Words>
  <Application>Microsoft Office PowerPoint</Application>
  <PresentationFormat>Произвольный</PresentationFormat>
  <Paragraphs>152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Neo Sans Pro Cyr Medium</vt:lpstr>
      <vt:lpstr>Wingdings</vt:lpstr>
      <vt:lpstr>Neo Sans Cyr Medium</vt:lpstr>
      <vt:lpstr>Calibri</vt:lpstr>
      <vt:lpstr>Montserrat Medium</vt:lpstr>
      <vt:lpstr>Times New Roman</vt:lpstr>
      <vt:lpstr>Calibri Light</vt:lpstr>
      <vt:lpstr>Montserrat SemiBold</vt:lpstr>
      <vt:lpstr>Neo Sans Pro Medium</vt:lpstr>
      <vt:lpstr>Neo Sans Pro</vt:lpstr>
      <vt:lpstr>Neo Sans Pro Light</vt:lpstr>
      <vt:lpstr>Arial</vt:lpstr>
      <vt:lpstr>Тема Office</vt:lpstr>
      <vt:lpstr>Презентация PowerPoint</vt:lpstr>
      <vt:lpstr>ИННОВАЦИОННЫЕ РЕШЕНИЯ ДЛЯ ПУСТОТЕЛЫХ МАТЕРИАЛОВ И ЛЕГКИХ БЕТОНОВ IZL-T ONE 10</vt:lpstr>
      <vt:lpstr>Презентация PowerPoint</vt:lpstr>
      <vt:lpstr>ИННОВАЦИОННЫЕ РЕШЕНИЯ ДЛЯ ПУСТОТЕЛЫХ МАТЕРИАЛОВ И ЛЕГКИХ БЕТОНОВ IZL-T ONE 10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Сухарев Вадим Александрович</dc:creator>
  <cp:lastModifiedBy>Анастасия Томашевская</cp:lastModifiedBy>
  <cp:revision>2899</cp:revision>
  <cp:lastPrinted>2022-05-17T10:28:17Z</cp:lastPrinted>
  <dcterms:created xsi:type="dcterms:W3CDTF">2018-11-22T08:59:28Z</dcterms:created>
  <dcterms:modified xsi:type="dcterms:W3CDTF">2025-03-28T14:11:26Z</dcterms:modified>
</cp:coreProperties>
</file>